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9" r:id="rId1"/>
  </p:sldMasterIdLst>
  <p:notesMasterIdLst>
    <p:notesMasterId r:id="rId51"/>
  </p:notesMasterIdLst>
  <p:sldIdLst>
    <p:sldId id="275" r:id="rId2"/>
    <p:sldId id="272" r:id="rId3"/>
    <p:sldId id="276" r:id="rId4"/>
    <p:sldId id="277" r:id="rId5"/>
    <p:sldId id="278" r:id="rId6"/>
    <p:sldId id="279" r:id="rId7"/>
    <p:sldId id="281" r:id="rId8"/>
    <p:sldId id="280" r:id="rId9"/>
    <p:sldId id="282" r:id="rId10"/>
    <p:sldId id="283" r:id="rId11"/>
    <p:sldId id="284" r:id="rId12"/>
    <p:sldId id="285" r:id="rId13"/>
    <p:sldId id="287" r:id="rId14"/>
    <p:sldId id="286" r:id="rId15"/>
    <p:sldId id="288" r:id="rId16"/>
    <p:sldId id="289" r:id="rId17"/>
    <p:sldId id="290" r:id="rId18"/>
    <p:sldId id="292" r:id="rId19"/>
    <p:sldId id="291" r:id="rId20"/>
    <p:sldId id="305" r:id="rId21"/>
    <p:sldId id="293" r:id="rId22"/>
    <p:sldId id="294" r:id="rId23"/>
    <p:sldId id="296" r:id="rId24"/>
    <p:sldId id="295" r:id="rId25"/>
    <p:sldId id="298" r:id="rId26"/>
    <p:sldId id="299" r:id="rId27"/>
    <p:sldId id="300" r:id="rId28"/>
    <p:sldId id="297" r:id="rId29"/>
    <p:sldId id="302" r:id="rId30"/>
    <p:sldId id="303" r:id="rId31"/>
    <p:sldId id="304" r:id="rId32"/>
    <p:sldId id="301" r:id="rId33"/>
    <p:sldId id="307" r:id="rId34"/>
    <p:sldId id="308" r:id="rId35"/>
    <p:sldId id="309" r:id="rId36"/>
    <p:sldId id="310" r:id="rId37"/>
    <p:sldId id="306" r:id="rId38"/>
    <p:sldId id="311" r:id="rId39"/>
    <p:sldId id="312" r:id="rId40"/>
    <p:sldId id="314" r:id="rId41"/>
    <p:sldId id="316" r:id="rId42"/>
    <p:sldId id="315" r:id="rId43"/>
    <p:sldId id="313" r:id="rId44"/>
    <p:sldId id="317" r:id="rId45"/>
    <p:sldId id="318" r:id="rId46"/>
    <p:sldId id="320" r:id="rId47"/>
    <p:sldId id="321" r:id="rId48"/>
    <p:sldId id="319" r:id="rId49"/>
    <p:sldId id="322" r:id="rId5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F2313"/>
    <a:srgbClr val="EC660D"/>
    <a:srgbClr val="00204F"/>
    <a:srgbClr val="0086AC"/>
    <a:srgbClr val="41140B"/>
    <a:srgbClr val="DAD7C6"/>
    <a:srgbClr val="9E1306"/>
    <a:srgbClr val="C6AEA2"/>
    <a:srgbClr val="9E100E"/>
    <a:srgbClr val="D0D4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900" autoAdjust="0"/>
    <p:restoredTop sz="94660"/>
  </p:normalViewPr>
  <p:slideViewPr>
    <p:cSldViewPr>
      <p:cViewPr varScale="1">
        <p:scale>
          <a:sx n="71" d="100"/>
          <a:sy n="71" d="100"/>
        </p:scale>
        <p:origin x="-103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496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5EE5DD-14CE-475A-93C6-84F387FFC5E8}" type="datetimeFigureOut">
              <a:rPr lang="en-US" smtClean="0"/>
              <a:pPr/>
              <a:t>4/1/2016</a:t>
            </a:fld>
            <a:endParaRPr lang="en-US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 smtClean="0"/>
              <a:t>© Copyright Showeet.com</a:t>
            </a:r>
            <a:endParaRPr lang="en-US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57A68-B95A-498B-8FA1-D6E958C41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6411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tilisateur\Documents\Perso\sho8\WATERCOLOR\fond2_watercolor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-3175"/>
            <a:ext cx="9150350" cy="686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1619672" y="2463031"/>
            <a:ext cx="6382072" cy="1470025"/>
          </a:xfrm>
        </p:spPr>
        <p:txBody>
          <a:bodyPr lIns="0" rIns="0" anchor="b">
            <a:noAutofit/>
          </a:bodyPr>
          <a:lstStyle>
            <a:lvl1pPr algn="r">
              <a:lnSpc>
                <a:spcPts val="4600"/>
              </a:lnSpc>
              <a:defRPr sz="6000" b="0" cap="none" baseline="0">
                <a:solidFill>
                  <a:srgbClr val="EC660D"/>
                </a:solidFill>
                <a:latin typeface="ChopinScript" pitchFamily="66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5598141" y="3999979"/>
            <a:ext cx="2403603" cy="365125"/>
          </a:xfrm>
        </p:spPr>
        <p:txBody>
          <a:bodyPr/>
          <a:lstStyle>
            <a:lvl1pPr algn="r">
              <a:defRPr sz="1400">
                <a:solidFill>
                  <a:srgbClr val="6F231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87D89EED-4E11-4D7F-9EAA-86CBFAD2334D}" type="datetimeFigureOut">
              <a:rPr lang="fr-FR" smtClean="0"/>
              <a:pPr/>
              <a:t>01/04/2016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6840653"/>
      </p:ext>
    </p:extLst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tilisateur\Documents\Perso\sho8\WATERCOLOR\fond1_watercolor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-3175"/>
            <a:ext cx="9150350" cy="686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971600" y="188640"/>
            <a:ext cx="6563072" cy="1143000"/>
          </a:xfrm>
        </p:spPr>
        <p:txBody>
          <a:bodyPr>
            <a:noAutofit/>
          </a:bodyPr>
          <a:lstStyle>
            <a:lvl1pPr algn="r">
              <a:lnSpc>
                <a:spcPts val="4000"/>
              </a:lnSpc>
              <a:defRPr sz="4800" cap="none" baseline="0">
                <a:solidFill>
                  <a:srgbClr val="EC660D"/>
                </a:solidFill>
                <a:latin typeface="ChopinScript" pitchFamily="66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3995936" y="1988840"/>
            <a:ext cx="4690864" cy="4137323"/>
          </a:xfrm>
        </p:spPr>
        <p:txBody>
          <a:bodyPr lIns="0" rIns="0">
            <a:normAutofit/>
          </a:bodyPr>
          <a:lstStyle>
            <a:lvl1pPr algn="r">
              <a:defRPr sz="2400">
                <a:solidFill>
                  <a:srgbClr val="6F2313"/>
                </a:solidFill>
                <a:latin typeface="Arial" pitchFamily="34" charset="0"/>
                <a:cs typeface="Arial" pitchFamily="34" charset="0"/>
              </a:defRPr>
            </a:lvl1pPr>
            <a:lvl2pPr algn="r">
              <a:defRPr sz="2000">
                <a:solidFill>
                  <a:srgbClr val="6F2313"/>
                </a:solidFill>
                <a:latin typeface="Arial" pitchFamily="34" charset="0"/>
                <a:cs typeface="Arial" pitchFamily="34" charset="0"/>
              </a:defRPr>
            </a:lvl2pPr>
            <a:lvl3pPr algn="r">
              <a:defRPr sz="1800">
                <a:solidFill>
                  <a:srgbClr val="6F2313"/>
                </a:solidFill>
                <a:latin typeface="Arial" pitchFamily="34" charset="0"/>
                <a:cs typeface="Arial" pitchFamily="34" charset="0"/>
              </a:defRPr>
            </a:lvl3pPr>
            <a:lvl4pPr algn="r">
              <a:defRPr sz="1600">
                <a:solidFill>
                  <a:srgbClr val="6F2313"/>
                </a:solidFill>
                <a:latin typeface="Arial" pitchFamily="34" charset="0"/>
                <a:cs typeface="Arial" pitchFamily="34" charset="0"/>
              </a:defRPr>
            </a:lvl4pPr>
            <a:lvl5pPr algn="r">
              <a:defRPr sz="1600">
                <a:solidFill>
                  <a:srgbClr val="6F2313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5004048" y="6356350"/>
            <a:ext cx="2895600" cy="365125"/>
          </a:xfrm>
        </p:spPr>
        <p:txBody>
          <a:bodyPr/>
          <a:lstStyle/>
          <a:p>
            <a:pPr algn="r"/>
            <a:r>
              <a:rPr lang="en-US" noProof="0" dirty="0" smtClean="0"/>
              <a:t>Your footer here</a:t>
            </a:r>
            <a:endParaRPr lang="en-US" noProof="0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028384" y="6356350"/>
            <a:ext cx="658416" cy="365125"/>
          </a:xfrm>
        </p:spPr>
        <p:txBody>
          <a:bodyPr/>
          <a:lstStyle>
            <a:lvl1pPr algn="r">
              <a:defRPr/>
            </a:lvl1pPr>
          </a:lstStyle>
          <a:p>
            <a:fld id="{AE199FAC-4B86-4121-B622-50028D35B744}" type="slidenum">
              <a:rPr lang="fr-FR" smtClean="0"/>
              <a:pPr/>
              <a:t>‹#›</a:t>
            </a:fld>
            <a:endParaRPr lang="fr-FR" dirty="0"/>
          </a:p>
        </p:txBody>
      </p:sp>
      <p:cxnSp>
        <p:nvCxnSpPr>
          <p:cNvPr id="8" name="Connecteur droit 7"/>
          <p:cNvCxnSpPr/>
          <p:nvPr userDrawn="1"/>
        </p:nvCxnSpPr>
        <p:spPr>
          <a:xfrm>
            <a:off x="3995936" y="6309320"/>
            <a:ext cx="4680520" cy="0"/>
          </a:xfrm>
          <a:prstGeom prst="line">
            <a:avLst/>
          </a:prstGeom>
          <a:ln w="28575">
            <a:solidFill>
              <a:srgbClr val="EC66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pied de page 4"/>
          <p:cNvSpPr txBox="1">
            <a:spLocks/>
          </p:cNvSpPr>
          <p:nvPr userDrawn="1"/>
        </p:nvSpPr>
        <p:spPr>
          <a:xfrm>
            <a:off x="7812360" y="6356350"/>
            <a:ext cx="3753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 smtClean="0"/>
              <a:t>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5554951"/>
      </p:ext>
    </p:extLst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89EED-4E11-4D7F-9EAA-86CBFAD2334D}" type="datetimeFigureOut">
              <a:rPr lang="fr-FR" smtClean="0"/>
              <a:pPr/>
              <a:t>01/04/2016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Your footer here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99FAC-4B86-4121-B622-50028D35B744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7" name="Rectangle 6"/>
          <p:cNvSpPr/>
          <p:nvPr userDrawn="1"/>
        </p:nvSpPr>
        <p:spPr>
          <a:xfrm rot="5400000">
            <a:off x="8396804" y="5799922"/>
            <a:ext cx="183915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dirty="0">
                <a:solidFill>
                  <a:prstClr val="black"/>
                </a:solidFill>
              </a:rPr>
              <a:t>© Copyright Showeet.com</a:t>
            </a:r>
          </a:p>
        </p:txBody>
      </p:sp>
    </p:spTree>
    <p:extLst>
      <p:ext uri="{BB962C8B-B14F-4D97-AF65-F5344CB8AC3E}">
        <p14:creationId xmlns:p14="http://schemas.microsoft.com/office/powerpoint/2010/main" val="1421808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</p:sldLayoutIdLst>
  <p:transition>
    <p:fade thruBlk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6.xml"/><Relationship Id="rId18" Type="http://schemas.openxmlformats.org/officeDocument/2006/relationships/slide" Target="slide21.xml"/><Relationship Id="rId26" Type="http://schemas.openxmlformats.org/officeDocument/2006/relationships/slide" Target="slide29.xml"/><Relationship Id="rId39" Type="http://schemas.openxmlformats.org/officeDocument/2006/relationships/slide" Target="slide42.xml"/><Relationship Id="rId3" Type="http://schemas.openxmlformats.org/officeDocument/2006/relationships/slide" Target="slide6.xml"/><Relationship Id="rId21" Type="http://schemas.openxmlformats.org/officeDocument/2006/relationships/slide" Target="slide24.xml"/><Relationship Id="rId34" Type="http://schemas.openxmlformats.org/officeDocument/2006/relationships/slide" Target="slide37.xml"/><Relationship Id="rId42" Type="http://schemas.openxmlformats.org/officeDocument/2006/relationships/slide" Target="slide45.xml"/><Relationship Id="rId7" Type="http://schemas.openxmlformats.org/officeDocument/2006/relationships/slide" Target="slide10.xml"/><Relationship Id="rId12" Type="http://schemas.openxmlformats.org/officeDocument/2006/relationships/slide" Target="slide15.xml"/><Relationship Id="rId17" Type="http://schemas.openxmlformats.org/officeDocument/2006/relationships/slide" Target="slide20.xml"/><Relationship Id="rId25" Type="http://schemas.openxmlformats.org/officeDocument/2006/relationships/slide" Target="slide28.xml"/><Relationship Id="rId33" Type="http://schemas.openxmlformats.org/officeDocument/2006/relationships/slide" Target="slide36.xml"/><Relationship Id="rId38" Type="http://schemas.openxmlformats.org/officeDocument/2006/relationships/slide" Target="slide41.xml"/><Relationship Id="rId46" Type="http://schemas.openxmlformats.org/officeDocument/2006/relationships/slide" Target="slide49.xml"/><Relationship Id="rId2" Type="http://schemas.openxmlformats.org/officeDocument/2006/relationships/slide" Target="slide5.xml"/><Relationship Id="rId16" Type="http://schemas.openxmlformats.org/officeDocument/2006/relationships/slide" Target="slide19.xml"/><Relationship Id="rId20" Type="http://schemas.openxmlformats.org/officeDocument/2006/relationships/slide" Target="slide23.xml"/><Relationship Id="rId29" Type="http://schemas.openxmlformats.org/officeDocument/2006/relationships/slide" Target="slide32.xml"/><Relationship Id="rId41" Type="http://schemas.openxmlformats.org/officeDocument/2006/relationships/slide" Target="slide4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11" Type="http://schemas.openxmlformats.org/officeDocument/2006/relationships/slide" Target="slide14.xml"/><Relationship Id="rId24" Type="http://schemas.openxmlformats.org/officeDocument/2006/relationships/slide" Target="slide27.xml"/><Relationship Id="rId32" Type="http://schemas.openxmlformats.org/officeDocument/2006/relationships/slide" Target="slide35.xml"/><Relationship Id="rId37" Type="http://schemas.openxmlformats.org/officeDocument/2006/relationships/slide" Target="slide40.xml"/><Relationship Id="rId40" Type="http://schemas.openxmlformats.org/officeDocument/2006/relationships/slide" Target="slide43.xml"/><Relationship Id="rId45" Type="http://schemas.openxmlformats.org/officeDocument/2006/relationships/slide" Target="slide48.xml"/><Relationship Id="rId5" Type="http://schemas.openxmlformats.org/officeDocument/2006/relationships/slide" Target="slide8.xml"/><Relationship Id="rId15" Type="http://schemas.openxmlformats.org/officeDocument/2006/relationships/slide" Target="slide18.xml"/><Relationship Id="rId23" Type="http://schemas.openxmlformats.org/officeDocument/2006/relationships/slide" Target="slide26.xml"/><Relationship Id="rId28" Type="http://schemas.openxmlformats.org/officeDocument/2006/relationships/slide" Target="slide31.xml"/><Relationship Id="rId36" Type="http://schemas.openxmlformats.org/officeDocument/2006/relationships/slide" Target="slide39.xml"/><Relationship Id="rId10" Type="http://schemas.openxmlformats.org/officeDocument/2006/relationships/slide" Target="slide13.xml"/><Relationship Id="rId19" Type="http://schemas.openxmlformats.org/officeDocument/2006/relationships/slide" Target="slide22.xml"/><Relationship Id="rId31" Type="http://schemas.openxmlformats.org/officeDocument/2006/relationships/slide" Target="slide34.xml"/><Relationship Id="rId44" Type="http://schemas.openxmlformats.org/officeDocument/2006/relationships/slide" Target="slide47.xml"/><Relationship Id="rId4" Type="http://schemas.openxmlformats.org/officeDocument/2006/relationships/slide" Target="slide7.xml"/><Relationship Id="rId9" Type="http://schemas.openxmlformats.org/officeDocument/2006/relationships/slide" Target="slide12.xml"/><Relationship Id="rId14" Type="http://schemas.openxmlformats.org/officeDocument/2006/relationships/slide" Target="slide17.xml"/><Relationship Id="rId22" Type="http://schemas.openxmlformats.org/officeDocument/2006/relationships/slide" Target="slide25.xml"/><Relationship Id="rId27" Type="http://schemas.openxmlformats.org/officeDocument/2006/relationships/slide" Target="slide30.xml"/><Relationship Id="rId30" Type="http://schemas.openxmlformats.org/officeDocument/2006/relationships/slide" Target="slide33.xml"/><Relationship Id="rId35" Type="http://schemas.openxmlformats.org/officeDocument/2006/relationships/slide" Target="slide38.xml"/><Relationship Id="rId43" Type="http://schemas.openxmlformats.org/officeDocument/2006/relationships/slide" Target="slide4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upload.wikimedia.org/wikipedia/commons/8/83/Caucwar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4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ctrTitle"/>
          </p:nvPr>
        </p:nvSpPr>
        <p:spPr>
          <a:xfrm>
            <a:off x="214282" y="1571612"/>
            <a:ext cx="8715436" cy="3214710"/>
          </a:xfrm>
        </p:spPr>
        <p:txBody>
          <a:bodyPr/>
          <a:lstStyle/>
          <a:p>
            <a:pPr algn="ctr"/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Світова велич українського поета. </a:t>
            </a:r>
            <a:b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Огляд вивченої поетичної спадщини Т.Шевченка</a:t>
            </a:r>
            <a:endParaRPr lang="fr-F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9378003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571480"/>
            <a:ext cx="6686568" cy="413732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000" dirty="0" smtClean="0"/>
              <a:t>Кому присвятив </a:t>
            </a:r>
          </a:p>
          <a:p>
            <a:pPr algn="ctr">
              <a:buNone/>
            </a:pPr>
            <a:r>
              <a:rPr lang="uk-UA" sz="4000" dirty="0" smtClean="0"/>
              <a:t>Т. Шевченко поему </a:t>
            </a:r>
            <a:r>
              <a:rPr lang="uk-UA" sz="4000" dirty="0" err="1" smtClean="0"/>
              <a:t>“Кавказ”</a:t>
            </a:r>
            <a:r>
              <a:rPr lang="uk-UA" sz="4000" dirty="0" smtClean="0"/>
              <a:t>?</a:t>
            </a:r>
            <a:endParaRPr lang="ru-RU" sz="4000" dirty="0"/>
          </a:p>
        </p:txBody>
      </p:sp>
      <p:pic>
        <p:nvPicPr>
          <p:cNvPr id="4" name="Picture 2" descr="http://img-fotki.yandex.ru/get/9161/981986.4c/0_884f7_2f279b3a_or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2857496"/>
            <a:ext cx="3357586" cy="3473081"/>
          </a:xfrm>
          <a:prstGeom prst="rect">
            <a:avLst/>
          </a:prstGeom>
          <a:noFill/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1285852" y="5715016"/>
            <a:ext cx="785818" cy="85725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14290"/>
            <a:ext cx="7643866" cy="413732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3600" dirty="0" smtClean="0"/>
              <a:t>Скільки повістей російською мовою, написаними Шевченком, збереглося до нашого часу? Наведіть 5 назв.</a:t>
            </a:r>
            <a:endParaRPr lang="ru-RU" sz="3600" dirty="0"/>
          </a:p>
        </p:txBody>
      </p:sp>
      <p:pic>
        <p:nvPicPr>
          <p:cNvPr id="4" name="Picture 2" descr="http://img-fotki.yandex.ru/get/9161/981986.4c/0_884f7_2f279b3a_or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2857496"/>
            <a:ext cx="3357586" cy="3473081"/>
          </a:xfrm>
          <a:prstGeom prst="rect">
            <a:avLst/>
          </a:prstGeom>
          <a:noFill/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2786050" y="5715016"/>
            <a:ext cx="785818" cy="85725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66" y="357166"/>
            <a:ext cx="6115064" cy="413732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3600" dirty="0" smtClean="0"/>
              <a:t>Які слова стали девізом життя і творчості Кобзаря на засланні?</a:t>
            </a:r>
            <a:endParaRPr lang="ru-RU" sz="36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728" y="2857496"/>
          <a:ext cx="6858048" cy="207170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57256"/>
                <a:gridCol w="857256"/>
                <a:gridCol w="857256"/>
                <a:gridCol w="857256"/>
                <a:gridCol w="857256"/>
                <a:gridCol w="857256"/>
                <a:gridCol w="857256"/>
                <a:gridCol w="857256"/>
              </a:tblGrid>
              <a:tr h="690567"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Ч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Ю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90567"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Ю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Ь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90567"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Ь,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Ь,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!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3071802" y="5715016"/>
            <a:ext cx="785818" cy="85725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357166"/>
            <a:ext cx="7786742" cy="413732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3600" dirty="0" smtClean="0"/>
              <a:t>Назвіть особу, якій Тарас Шевченко присвятив поему </a:t>
            </a:r>
            <a:r>
              <a:rPr lang="uk-UA" sz="3600" dirty="0" err="1" smtClean="0"/>
              <a:t>“Неофіти”</a:t>
            </a:r>
            <a:r>
              <a:rPr lang="uk-UA" sz="3600" dirty="0" smtClean="0"/>
              <a:t>.</a:t>
            </a:r>
          </a:p>
          <a:p>
            <a:pPr algn="ctr">
              <a:buNone/>
            </a:pPr>
            <a:endParaRPr lang="ru-RU" sz="3600" dirty="0"/>
          </a:p>
        </p:txBody>
      </p:sp>
      <p:pic>
        <p:nvPicPr>
          <p:cNvPr id="4" name="Picture 2" descr="http://img-fotki.yandex.ru/get/9161/981986.4c/0_884f7_2f279b3a_or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2857496"/>
            <a:ext cx="3357586" cy="3473081"/>
          </a:xfrm>
          <a:prstGeom prst="rect">
            <a:avLst/>
          </a:prstGeom>
          <a:noFill/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3071802" y="5715016"/>
            <a:ext cx="785818" cy="85725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357166"/>
            <a:ext cx="7715304" cy="413732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000" dirty="0" smtClean="0"/>
              <a:t>Озвучте періодизацію творчості </a:t>
            </a:r>
          </a:p>
          <a:p>
            <a:pPr algn="ctr">
              <a:buNone/>
            </a:pPr>
            <a:r>
              <a:rPr lang="uk-UA" sz="4000" dirty="0" smtClean="0"/>
              <a:t>Т. Шевченка за Франком</a:t>
            </a:r>
          </a:p>
          <a:p>
            <a:pPr algn="ctr">
              <a:buNone/>
            </a:pPr>
            <a:endParaRPr lang="ru-RU" sz="3600" dirty="0"/>
          </a:p>
        </p:txBody>
      </p:sp>
      <p:pic>
        <p:nvPicPr>
          <p:cNvPr id="4" name="Picture 2" descr="http://img-fotki.yandex.ru/get/9161/981986.4c/0_884f7_2f279b3a_or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2857496"/>
            <a:ext cx="3357586" cy="3473081"/>
          </a:xfrm>
          <a:prstGeom prst="rect">
            <a:avLst/>
          </a:prstGeom>
          <a:noFill/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3071802" y="5715016"/>
            <a:ext cx="785818" cy="85725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357166"/>
            <a:ext cx="6786610" cy="413732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000" dirty="0" smtClean="0"/>
              <a:t>Скільки всього видань мав </a:t>
            </a:r>
            <a:r>
              <a:rPr lang="uk-UA" sz="4000" dirty="0" err="1" smtClean="0"/>
              <a:t>“Кобзар”</a:t>
            </a:r>
            <a:r>
              <a:rPr lang="uk-UA" sz="4000" dirty="0" smtClean="0"/>
              <a:t>? Назвіть роки кожного.</a:t>
            </a:r>
            <a:endParaRPr lang="ru-RU" sz="4000" dirty="0"/>
          </a:p>
        </p:txBody>
      </p:sp>
      <p:pic>
        <p:nvPicPr>
          <p:cNvPr id="4" name="Picture 2" descr="http://img-fotki.yandex.ru/get/9161/981986.4c/0_884f7_2f279b3a_or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2857496"/>
            <a:ext cx="3357586" cy="3473081"/>
          </a:xfrm>
          <a:prstGeom prst="rect">
            <a:avLst/>
          </a:prstGeom>
          <a:noFill/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3071802" y="5715016"/>
            <a:ext cx="785818" cy="85725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66" y="785794"/>
            <a:ext cx="5857916" cy="413732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3600" dirty="0" smtClean="0"/>
              <a:t>Продекламуйте уривок із поеми </a:t>
            </a:r>
            <a:r>
              <a:rPr lang="uk-UA" sz="3600" dirty="0" err="1" smtClean="0"/>
              <a:t>“Гайдамаки”</a:t>
            </a:r>
            <a:endParaRPr lang="ru-RU" sz="3600" dirty="0"/>
          </a:p>
        </p:txBody>
      </p:sp>
      <p:pic>
        <p:nvPicPr>
          <p:cNvPr id="14338" name="Picture 2" descr="http://biblcmb.ucoz.ru/orator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1785926"/>
            <a:ext cx="2790825" cy="4362451"/>
          </a:xfrm>
          <a:prstGeom prst="rect">
            <a:avLst/>
          </a:prstGeom>
          <a:noFill/>
        </p:spPr>
      </p:pic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3071802" y="5715016"/>
            <a:ext cx="785818" cy="85725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571480"/>
            <a:ext cx="7500990" cy="413732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000" dirty="0" smtClean="0"/>
              <a:t>Назвіть перший варіант назви драми </a:t>
            </a:r>
            <a:r>
              <a:rPr lang="uk-UA" sz="4000" dirty="0" err="1" smtClean="0"/>
              <a:t>“Назар</a:t>
            </a:r>
            <a:r>
              <a:rPr lang="uk-UA" sz="4000" dirty="0" smtClean="0"/>
              <a:t> </a:t>
            </a:r>
            <a:r>
              <a:rPr lang="uk-UA" sz="4000" dirty="0" err="1" smtClean="0"/>
              <a:t>Стодоля”</a:t>
            </a:r>
            <a:endParaRPr lang="ru-RU" sz="4000" dirty="0"/>
          </a:p>
        </p:txBody>
      </p:sp>
      <p:pic>
        <p:nvPicPr>
          <p:cNvPr id="4" name="Picture 2" descr="http://img-fotki.yandex.ru/get/9161/981986.4c/0_884f7_2f279b3a_or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2857496"/>
            <a:ext cx="3357586" cy="3473081"/>
          </a:xfrm>
          <a:prstGeom prst="rect">
            <a:avLst/>
          </a:prstGeom>
          <a:noFill/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3071802" y="5715016"/>
            <a:ext cx="785818" cy="85725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571480"/>
            <a:ext cx="7500990" cy="413732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000" dirty="0" smtClean="0"/>
              <a:t>Кому присвячено поему </a:t>
            </a:r>
            <a:r>
              <a:rPr lang="uk-UA" sz="4000" dirty="0" err="1" smtClean="0"/>
              <a:t>“Катерина”</a:t>
            </a:r>
            <a:r>
              <a:rPr lang="uk-UA" sz="4000" dirty="0" smtClean="0"/>
              <a:t>?</a:t>
            </a:r>
            <a:endParaRPr lang="ru-RU" sz="4000" dirty="0"/>
          </a:p>
        </p:txBody>
      </p:sp>
      <p:pic>
        <p:nvPicPr>
          <p:cNvPr id="4" name="Picture 2" descr="http://img-fotki.yandex.ru/get/9161/981986.4c/0_884f7_2f279b3a_or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2857496"/>
            <a:ext cx="3357586" cy="3473081"/>
          </a:xfrm>
          <a:prstGeom prst="rect">
            <a:avLst/>
          </a:prstGeom>
          <a:noFill/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3071802" y="5715016"/>
            <a:ext cx="785818" cy="85725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85728"/>
            <a:ext cx="5214974" cy="507209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2800" dirty="0" smtClean="0"/>
              <a:t>Перестав прямокутники з буквами так, щоб можна було зліва по вертикалі прочитати рядки з відомої поеми Т. Шевченка </a:t>
            </a:r>
            <a:r>
              <a:rPr lang="uk-UA" sz="2800" dirty="0" err="1" smtClean="0"/>
              <a:t>“Сон”</a:t>
            </a:r>
            <a:r>
              <a:rPr lang="uk-UA" sz="2800" dirty="0" smtClean="0"/>
              <a:t>. Якщо правильно виконати завдання, то справа по вертикалі можна буде прочитати продовження цієї поезії.</a:t>
            </a:r>
            <a:endParaRPr lang="ru-RU" sz="28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500694" y="428604"/>
          <a:ext cx="3500429" cy="560832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980102"/>
                <a:gridCol w="1372203"/>
                <a:gridCol w="1148124"/>
              </a:tblGrid>
              <a:tr h="696520"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</a:p>
                    <a:p>
                      <a:pPr algn="ctr"/>
                      <a:r>
                        <a:rPr lang="uk-UA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Я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</a:p>
                    <a:p>
                      <a:pPr algn="ctr"/>
                      <a:r>
                        <a:rPr lang="uk-UA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І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96520"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</a:p>
                    <a:p>
                      <a:pPr algn="ctr"/>
                      <a:r>
                        <a:rPr lang="uk-UA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Й</a:t>
                      </a:r>
                    </a:p>
                    <a:p>
                      <a:pPr algn="ctr"/>
                      <a:r>
                        <a:rPr lang="uk-UA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Ш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96520"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</a:p>
                    <a:p>
                      <a:pPr algn="ctr"/>
                      <a:r>
                        <a:rPr lang="uk-UA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</a:p>
                    <a:p>
                      <a:pPr algn="ctr"/>
                      <a:r>
                        <a:rPr lang="uk-UA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Ш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96520"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</a:p>
                    <a:p>
                      <a:pPr algn="ctr"/>
                      <a:r>
                        <a:rPr lang="uk-UA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</a:p>
                    <a:p>
                      <a:pPr algn="ctr"/>
                      <a:r>
                        <a:rPr lang="uk-UA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Я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96520"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</a:p>
                    <a:p>
                      <a:pPr algn="ctr"/>
                      <a:r>
                        <a:rPr lang="uk-UA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І</a:t>
                      </a:r>
                    </a:p>
                    <a:p>
                      <a:pPr algn="ctr"/>
                      <a:r>
                        <a:rPr lang="uk-UA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96520"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</a:p>
                    <a:p>
                      <a:pPr algn="ctr"/>
                      <a:r>
                        <a:rPr lang="uk-UA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Я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</a:p>
                    <a:p>
                      <a:pPr algn="ctr"/>
                      <a:r>
                        <a:rPr lang="uk-UA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96520"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</a:p>
                    <a:p>
                      <a:pPr algn="ctr"/>
                      <a:r>
                        <a:rPr lang="uk-UA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Я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</a:p>
                    <a:p>
                      <a:pPr algn="ctr"/>
                      <a:r>
                        <a:rPr lang="uk-UA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Й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96520"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</a:p>
                    <a:p>
                      <a:pPr algn="ctr"/>
                      <a:r>
                        <a:rPr lang="uk-UA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</a:p>
                    <a:p>
                      <a:pPr algn="ctr"/>
                      <a:r>
                        <a:rPr lang="uk-UA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3071802" y="5715016"/>
            <a:ext cx="785818" cy="85725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2A8A-E335-4B01-9B47-7F79D612943A}" type="slidenum">
              <a:rPr lang="en-US" smtClean="0"/>
              <a:pPr/>
              <a:t>2</a:t>
            </a:fld>
            <a:endParaRPr lang="en-US" dirty="0"/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285723" y="1571612"/>
          <a:ext cx="8644000" cy="3429024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545173"/>
                <a:gridCol w="597832"/>
                <a:gridCol w="492514"/>
                <a:gridCol w="545173"/>
                <a:gridCol w="545173"/>
                <a:gridCol w="545173"/>
                <a:gridCol w="545173"/>
                <a:gridCol w="545173"/>
                <a:gridCol w="545173"/>
                <a:gridCol w="545173"/>
                <a:gridCol w="620497"/>
                <a:gridCol w="469849"/>
                <a:gridCol w="545173"/>
                <a:gridCol w="545173"/>
                <a:gridCol w="1011578"/>
              </a:tblGrid>
              <a:tr h="857256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 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Е,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 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Ї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З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Ч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Й…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57256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Щ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Ь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Я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57256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Я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І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У,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З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Ю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К,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57256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І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Ю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843316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66" y="785794"/>
            <a:ext cx="5857916" cy="413732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3600" dirty="0" smtClean="0"/>
              <a:t>Продекламуйте уривок із поеми </a:t>
            </a:r>
            <a:r>
              <a:rPr lang="uk-UA" sz="3600" dirty="0" err="1" smtClean="0"/>
              <a:t>“Чигрине</a:t>
            </a:r>
            <a:r>
              <a:rPr lang="uk-UA" sz="3600" dirty="0" smtClean="0"/>
              <a:t>, </a:t>
            </a:r>
            <a:r>
              <a:rPr lang="uk-UA" sz="3600" dirty="0" err="1" smtClean="0"/>
              <a:t>Чигрине”</a:t>
            </a:r>
            <a:endParaRPr lang="ru-RU" sz="3600" dirty="0"/>
          </a:p>
        </p:txBody>
      </p:sp>
      <p:pic>
        <p:nvPicPr>
          <p:cNvPr id="14338" name="Picture 2" descr="http://biblcmb.ucoz.ru/orator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1785926"/>
            <a:ext cx="2790825" cy="4362451"/>
          </a:xfrm>
          <a:prstGeom prst="rect">
            <a:avLst/>
          </a:prstGeom>
          <a:noFill/>
        </p:spPr>
      </p:pic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3071802" y="5715016"/>
            <a:ext cx="785818" cy="85725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357166"/>
            <a:ext cx="7500990" cy="413732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3200" dirty="0" smtClean="0"/>
              <a:t>Назва поеми, яка починається словами:</a:t>
            </a:r>
          </a:p>
          <a:p>
            <a:pPr algn="ctr">
              <a:buNone/>
            </a:pPr>
            <a:r>
              <a:rPr lang="uk-UA" sz="3200" i="1" dirty="0" smtClean="0"/>
              <a:t>“…За горами гори, хмарою </a:t>
            </a:r>
            <a:r>
              <a:rPr lang="uk-UA" sz="3200" i="1" dirty="0" err="1" smtClean="0"/>
              <a:t>повиті”</a:t>
            </a:r>
            <a:endParaRPr lang="ru-RU" sz="3200" i="1" dirty="0"/>
          </a:p>
        </p:txBody>
      </p:sp>
      <p:pic>
        <p:nvPicPr>
          <p:cNvPr id="4" name="Picture 2" descr="http://img-fotki.yandex.ru/get/9161/981986.4c/0_884f7_2f279b3a_or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2857496"/>
            <a:ext cx="3357586" cy="3473081"/>
          </a:xfrm>
          <a:prstGeom prst="rect">
            <a:avLst/>
          </a:prstGeom>
          <a:noFill/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3071802" y="5715016"/>
            <a:ext cx="785818" cy="85725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85728"/>
            <a:ext cx="4500562" cy="413732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3200" dirty="0" smtClean="0"/>
              <a:t>Озвучте зашифрований</a:t>
            </a:r>
          </a:p>
          <a:p>
            <a:pPr algn="ctr">
              <a:buNone/>
            </a:pPr>
            <a:r>
              <a:rPr lang="uk-UA" sz="3200" dirty="0" smtClean="0"/>
              <a:t> текст твору </a:t>
            </a:r>
          </a:p>
          <a:p>
            <a:pPr algn="ctr">
              <a:buNone/>
            </a:pPr>
            <a:r>
              <a:rPr lang="uk-UA" sz="3200" dirty="0" smtClean="0"/>
              <a:t>Т. Шевченка</a:t>
            </a:r>
          </a:p>
          <a:p>
            <a:pPr algn="ctr">
              <a:buNone/>
            </a:pPr>
            <a:endParaRPr lang="ru-RU" sz="3200" dirty="0"/>
          </a:p>
        </p:txBody>
      </p:sp>
      <p:pic>
        <p:nvPicPr>
          <p:cNvPr id="21569" name="Picture 65"/>
          <p:cNvPicPr>
            <a:picLocks noChangeAspect="1" noChangeArrowheads="1"/>
          </p:cNvPicPr>
          <p:nvPr/>
        </p:nvPicPr>
        <p:blipFill>
          <a:blip r:embed="rId2"/>
          <a:srcRect l="26953" t="23437" r="36719" b="7714"/>
          <a:stretch>
            <a:fillRect/>
          </a:stretch>
        </p:blipFill>
        <p:spPr bwMode="auto">
          <a:xfrm>
            <a:off x="4500562" y="0"/>
            <a:ext cx="4429156" cy="6715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3071802" y="5715016"/>
            <a:ext cx="785818" cy="85725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357166"/>
            <a:ext cx="7500990" cy="413732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3200" dirty="0" smtClean="0"/>
              <a:t>Назвіть рукописну збірку творів, автографи з якої залишилися до нашого часу</a:t>
            </a:r>
            <a:endParaRPr lang="ru-RU" sz="3200" i="1" dirty="0"/>
          </a:p>
        </p:txBody>
      </p:sp>
      <p:pic>
        <p:nvPicPr>
          <p:cNvPr id="4" name="Picture 2" descr="http://img-fotki.yandex.ru/get/9161/981986.4c/0_884f7_2f279b3a_or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2857496"/>
            <a:ext cx="3357586" cy="3473081"/>
          </a:xfrm>
          <a:prstGeom prst="rect">
            <a:avLst/>
          </a:prstGeom>
          <a:noFill/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3071802" y="5715016"/>
            <a:ext cx="785818" cy="85725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642918"/>
            <a:ext cx="6286544" cy="4137323"/>
          </a:xfrm>
        </p:spPr>
        <p:txBody>
          <a:bodyPr/>
          <a:lstStyle/>
          <a:p>
            <a:pPr algn="ctr">
              <a:buNone/>
            </a:pPr>
            <a:r>
              <a:rPr lang="uk-UA" sz="3600" dirty="0" smtClean="0"/>
              <a:t>Пригадай героїв повісті </a:t>
            </a:r>
            <a:r>
              <a:rPr lang="uk-UA" sz="3600" dirty="0" err="1" smtClean="0"/>
              <a:t>“Художник”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14480" y="2214554"/>
          <a:ext cx="6858018" cy="3071835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762002"/>
                <a:gridCol w="762002"/>
                <a:gridCol w="762002"/>
                <a:gridCol w="762002"/>
                <a:gridCol w="762002"/>
                <a:gridCol w="762002"/>
                <a:gridCol w="642962"/>
                <a:gridCol w="642942"/>
                <a:gridCol w="1000102"/>
              </a:tblGrid>
              <a:tr h="614367">
                <a:tc rowSpan="3" gridSpan="3">
                  <a:txBody>
                    <a:bodyPr/>
                    <a:lstStyle/>
                    <a:p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endParaRPr lang="uk-UA" sz="3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uk-UA" sz="3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uk-UA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ОВ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14367"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14367"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14367">
                <a:tc gridSpan="2">
                  <a:txBody>
                    <a:bodyPr/>
                    <a:lstStyle/>
                    <a:p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14367">
                <a:tc>
                  <a:txBody>
                    <a:bodyPr/>
                    <a:lstStyle/>
                    <a:p>
                      <a:r>
                        <a:rPr lang="uk-UA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7" name="Группа 6"/>
          <p:cNvGrpSpPr/>
          <p:nvPr/>
        </p:nvGrpSpPr>
        <p:grpSpPr>
          <a:xfrm>
            <a:off x="1714480" y="2171991"/>
            <a:ext cx="2262703" cy="2481080"/>
            <a:chOff x="1714480" y="2171991"/>
            <a:chExt cx="2262703" cy="2481080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714480" y="2171991"/>
              <a:ext cx="2262703" cy="185738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1714480" y="4010129"/>
              <a:ext cx="1496135" cy="64294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8" name="Управляющая кнопка: домой 7">
            <a:hlinkClick r:id="rId2" action="ppaction://hlinksldjump" highlightClick="1"/>
          </p:cNvPr>
          <p:cNvSpPr/>
          <p:nvPr/>
        </p:nvSpPr>
        <p:spPr>
          <a:xfrm>
            <a:off x="3071802" y="5715016"/>
            <a:ext cx="785818" cy="85725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357166"/>
            <a:ext cx="7500990" cy="413732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3200" dirty="0" smtClean="0"/>
              <a:t>Яку художню роботу виконував молодий Шевченко із </a:t>
            </a:r>
            <a:r>
              <a:rPr lang="uk-UA" sz="3200" dirty="0" err="1" smtClean="0"/>
              <a:t>Ширяєвим</a:t>
            </a:r>
            <a:r>
              <a:rPr lang="uk-UA" sz="3200" dirty="0" smtClean="0"/>
              <a:t>?</a:t>
            </a:r>
            <a:endParaRPr lang="ru-RU" sz="3200" i="1" dirty="0"/>
          </a:p>
        </p:txBody>
      </p:sp>
      <p:pic>
        <p:nvPicPr>
          <p:cNvPr id="4" name="Picture 2" descr="http://img-fotki.yandex.ru/get/9161/981986.4c/0_884f7_2f279b3a_or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2857496"/>
            <a:ext cx="3357586" cy="3473081"/>
          </a:xfrm>
          <a:prstGeom prst="rect">
            <a:avLst/>
          </a:prstGeom>
          <a:noFill/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3071802" y="5715016"/>
            <a:ext cx="785818" cy="85725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357166"/>
            <a:ext cx="7500990" cy="413732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3200" dirty="0" smtClean="0"/>
              <a:t>Коли Шевченку як художнику було присвоєно звання академіка?</a:t>
            </a:r>
            <a:endParaRPr lang="ru-RU" sz="3200" i="1" dirty="0"/>
          </a:p>
        </p:txBody>
      </p:sp>
      <p:pic>
        <p:nvPicPr>
          <p:cNvPr id="4" name="Picture 2" descr="http://img-fotki.yandex.ru/get/9161/981986.4c/0_884f7_2f279b3a_or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2857496"/>
            <a:ext cx="3357586" cy="3473081"/>
          </a:xfrm>
          <a:prstGeom prst="rect">
            <a:avLst/>
          </a:prstGeom>
          <a:noFill/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3071802" y="5715016"/>
            <a:ext cx="785818" cy="85725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285728"/>
            <a:ext cx="6429420" cy="413732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000" b="1" dirty="0" smtClean="0"/>
              <a:t>Хто є автором картини? Кого зображено на ній?</a:t>
            </a:r>
            <a:endParaRPr lang="ru-RU" sz="4000" b="1" dirty="0"/>
          </a:p>
        </p:txBody>
      </p:sp>
      <p:pic>
        <p:nvPicPr>
          <p:cNvPr id="26626" name="Picture 2" descr="http://his.img.pravda.com/images/doc/7/0/70a3fa7-hrebin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0" y="1571612"/>
            <a:ext cx="4191000" cy="4810125"/>
          </a:xfrm>
          <a:prstGeom prst="rect">
            <a:avLst/>
          </a:prstGeom>
          <a:noFill/>
        </p:spPr>
      </p:pic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785786" y="5643578"/>
            <a:ext cx="785818" cy="85725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3042" y="571480"/>
            <a:ext cx="5857916" cy="413732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400" dirty="0" smtClean="0"/>
              <a:t>Назвіть 5 лауреатів Шевченківської премії</a:t>
            </a:r>
            <a:endParaRPr lang="ru-RU" sz="4400" dirty="0"/>
          </a:p>
        </p:txBody>
      </p:sp>
      <p:pic>
        <p:nvPicPr>
          <p:cNvPr id="4" name="Picture 2" descr="http://img-fotki.yandex.ru/get/9161/981986.4c/0_884f7_2f279b3a_or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2857496"/>
            <a:ext cx="3357586" cy="3473081"/>
          </a:xfrm>
          <a:prstGeom prst="rect">
            <a:avLst/>
          </a:prstGeom>
          <a:noFill/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3071802" y="5715016"/>
            <a:ext cx="785818" cy="85725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3042" y="571480"/>
            <a:ext cx="5857916" cy="413732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400" dirty="0" smtClean="0"/>
              <a:t>Коли було викуплено Т. Шевченка з кріпацької неволі?</a:t>
            </a:r>
            <a:endParaRPr lang="ru-RU" sz="4400" dirty="0"/>
          </a:p>
        </p:txBody>
      </p:sp>
      <p:pic>
        <p:nvPicPr>
          <p:cNvPr id="4" name="Picture 2" descr="http://img-fotki.yandex.ru/get/9161/981986.4c/0_884f7_2f279b3a_or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2857496"/>
            <a:ext cx="3357586" cy="3473081"/>
          </a:xfrm>
          <a:prstGeom prst="rect">
            <a:avLst/>
          </a:prstGeom>
          <a:noFill/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3071802" y="5715016"/>
            <a:ext cx="785818" cy="85725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1643050"/>
            <a:ext cx="7529490" cy="2383104"/>
          </a:xfrm>
        </p:spPr>
        <p:txBody>
          <a:bodyPr/>
          <a:lstStyle/>
          <a:p>
            <a:r>
              <a:rPr lang="uk-UA" dirty="0" smtClean="0"/>
              <a:t>Про те, що діялось на Україні 1768 року, розказую так, як чув од старих людей…</a:t>
            </a:r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571480"/>
            <a:ext cx="8429684" cy="413732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400" dirty="0" smtClean="0"/>
              <a:t>Як називалась таємна політична організація, в якій брав участь Шевченко?</a:t>
            </a:r>
            <a:endParaRPr lang="ru-RU" sz="4400" dirty="0"/>
          </a:p>
        </p:txBody>
      </p:sp>
      <p:pic>
        <p:nvPicPr>
          <p:cNvPr id="4" name="Picture 2" descr="http://img-fotki.yandex.ru/get/9161/981986.4c/0_884f7_2f279b3a_or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2857496"/>
            <a:ext cx="3357586" cy="3473081"/>
          </a:xfrm>
          <a:prstGeom prst="rect">
            <a:avLst/>
          </a:prstGeom>
          <a:noFill/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3071802" y="5715016"/>
            <a:ext cx="785818" cy="85725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66" y="785794"/>
            <a:ext cx="6072230" cy="413732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3600" dirty="0" smtClean="0"/>
              <a:t>Продекламуйте уривок із поеми “І мертвим, і </a:t>
            </a:r>
            <a:r>
              <a:rPr lang="uk-UA" sz="3600" dirty="0" err="1" smtClean="0"/>
              <a:t>живим”</a:t>
            </a:r>
            <a:endParaRPr lang="ru-RU" sz="3600" dirty="0"/>
          </a:p>
        </p:txBody>
      </p:sp>
      <p:pic>
        <p:nvPicPr>
          <p:cNvPr id="14338" name="Picture 2" descr="http://biblcmb.ucoz.ru/orator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1785926"/>
            <a:ext cx="2790825" cy="4362451"/>
          </a:xfrm>
          <a:prstGeom prst="rect">
            <a:avLst/>
          </a:prstGeom>
          <a:noFill/>
        </p:spPr>
      </p:pic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3071802" y="5715016"/>
            <a:ext cx="785818" cy="85725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571480"/>
            <a:ext cx="6786610" cy="413732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000" dirty="0" smtClean="0"/>
              <a:t>Назвіть головних героїв поеми </a:t>
            </a:r>
            <a:r>
              <a:rPr lang="uk-UA" sz="4000" dirty="0" err="1" smtClean="0"/>
              <a:t>“Наймичка”</a:t>
            </a:r>
            <a:endParaRPr lang="ru-RU" sz="4000" dirty="0"/>
          </a:p>
        </p:txBody>
      </p:sp>
      <p:pic>
        <p:nvPicPr>
          <p:cNvPr id="4" name="Picture 2" descr="http://img-fotki.yandex.ru/get/9161/981986.4c/0_884f7_2f279b3a_or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2857496"/>
            <a:ext cx="3357586" cy="3473081"/>
          </a:xfrm>
          <a:prstGeom prst="rect">
            <a:avLst/>
          </a:prstGeom>
          <a:noFill/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3071802" y="5715016"/>
            <a:ext cx="785818" cy="85725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357166"/>
            <a:ext cx="6786610" cy="413732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000" dirty="0" smtClean="0"/>
              <a:t>Скажіть назву ліричного триптиху Т. Шевченка. Дайте визначення поняттю </a:t>
            </a:r>
            <a:r>
              <a:rPr lang="uk-UA" sz="4000" dirty="0" err="1" smtClean="0"/>
              <a:t>“триптих”</a:t>
            </a:r>
            <a:endParaRPr lang="ru-RU" sz="4000" dirty="0"/>
          </a:p>
        </p:txBody>
      </p:sp>
      <p:pic>
        <p:nvPicPr>
          <p:cNvPr id="4" name="Picture 2" descr="http://img-fotki.yandex.ru/get/9161/981986.4c/0_884f7_2f279b3a_or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2857496"/>
            <a:ext cx="3357586" cy="3473081"/>
          </a:xfrm>
          <a:prstGeom prst="rect">
            <a:avLst/>
          </a:prstGeom>
          <a:noFill/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3071802" y="5715016"/>
            <a:ext cx="785818" cy="85725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357166"/>
            <a:ext cx="6786610" cy="413732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000" dirty="0" smtClean="0"/>
              <a:t>Як називається ця картина?</a:t>
            </a:r>
            <a:endParaRPr lang="ru-RU" sz="4000" dirty="0"/>
          </a:p>
        </p:txBody>
      </p:sp>
      <p:pic>
        <p:nvPicPr>
          <p:cNvPr id="32770" name="Picture 2" descr="http://portal.lviv.ua/wp-content/uploads/2016/03/selyanska-rodin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1571612"/>
            <a:ext cx="5238750" cy="4343400"/>
          </a:xfrm>
          <a:prstGeom prst="rect">
            <a:avLst/>
          </a:prstGeom>
          <a:noFill/>
        </p:spPr>
      </p:pic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785786" y="5429264"/>
            <a:ext cx="785818" cy="85725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357166"/>
            <a:ext cx="6786610" cy="413732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000" dirty="0" smtClean="0"/>
              <a:t>Як називається ця картина?</a:t>
            </a:r>
            <a:endParaRPr lang="ru-RU" sz="4000" dirty="0"/>
          </a:p>
        </p:txBody>
      </p:sp>
      <p:pic>
        <p:nvPicPr>
          <p:cNvPr id="40962" name="Picture 2" descr="http://tarasway.at.ua/Prilutska/14167454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1571612"/>
            <a:ext cx="5824530" cy="4214842"/>
          </a:xfrm>
          <a:prstGeom prst="rect">
            <a:avLst/>
          </a:prstGeom>
          <a:noFill/>
        </p:spPr>
      </p:pic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1071538" y="5643578"/>
            <a:ext cx="785818" cy="85725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357166"/>
            <a:ext cx="6786610" cy="413732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000" dirty="0" smtClean="0"/>
              <a:t>Розкажіть про вшанування пам'яті Тараса Шевченка</a:t>
            </a:r>
            <a:endParaRPr lang="ru-RU" sz="4000" dirty="0"/>
          </a:p>
        </p:txBody>
      </p:sp>
      <p:pic>
        <p:nvPicPr>
          <p:cNvPr id="4" name="Picture 2" descr="http://img-fotki.yandex.ru/get/9161/981986.4c/0_884f7_2f279b3a_or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2857496"/>
            <a:ext cx="3357586" cy="3473081"/>
          </a:xfrm>
          <a:prstGeom prst="rect">
            <a:avLst/>
          </a:prstGeom>
          <a:noFill/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1071538" y="5643578"/>
            <a:ext cx="785818" cy="85725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1357290" y="357166"/>
            <a:ext cx="6786610" cy="413732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ВІТАЄМО!!!</a:t>
            </a:r>
          </a:p>
          <a:p>
            <a:pPr algn="ctr">
              <a:buNone/>
            </a:pPr>
            <a:r>
              <a:rPr lang="uk-UA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БОНУС!!!</a:t>
            </a:r>
          </a:p>
          <a:p>
            <a:pPr algn="ctr">
              <a:buNone/>
            </a:pPr>
            <a:r>
              <a:rPr lang="uk-UA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+1 бал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8" name="Picture 4" descr="http://4put.ru/pictures/max/179/55188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857232"/>
            <a:ext cx="2118356" cy="2285996"/>
          </a:xfrm>
          <a:prstGeom prst="rect">
            <a:avLst/>
          </a:prstGeom>
          <a:noFill/>
        </p:spPr>
      </p:pic>
      <p:pic>
        <p:nvPicPr>
          <p:cNvPr id="1030" name="Picture 6" descr="http://www.gifprikol.com/_ph/10/2/54602175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3214686"/>
            <a:ext cx="5072098" cy="3478011"/>
          </a:xfrm>
          <a:prstGeom prst="rect">
            <a:avLst/>
          </a:prstGeom>
          <a:noFill/>
        </p:spPr>
      </p:pic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1071538" y="5643578"/>
            <a:ext cx="785818" cy="85725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88640"/>
            <a:ext cx="7929618" cy="1382972"/>
          </a:xfrm>
        </p:spPr>
        <p:txBody>
          <a:bodyPr/>
          <a:lstStyle/>
          <a:p>
            <a:pPr algn="ctr"/>
            <a:r>
              <a:rPr lang="ru-RU" dirty="0" smtClean="0"/>
              <a:t>З </a:t>
            </a:r>
            <a:r>
              <a:rPr lang="ru-RU" dirty="0" err="1" smtClean="0"/>
              <a:t>якої</a:t>
            </a:r>
            <a:r>
              <a:rPr lang="ru-RU" dirty="0" smtClean="0"/>
              <a:t> </a:t>
            </a:r>
            <a:r>
              <a:rPr lang="ru-RU" dirty="0" err="1" smtClean="0"/>
              <a:t>поезії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Тараса </a:t>
            </a:r>
            <a:r>
              <a:rPr lang="ru-RU" dirty="0" err="1" smtClean="0"/>
              <a:t>Шевченка</a:t>
            </a:r>
            <a:r>
              <a:rPr lang="ru-RU" dirty="0" smtClean="0"/>
              <a:t> взято </a:t>
            </a:r>
            <a:r>
              <a:rPr lang="ru-RU" dirty="0" err="1" smtClean="0"/>
              <a:t>ці</a:t>
            </a:r>
            <a:r>
              <a:rPr lang="ru-RU" dirty="0" smtClean="0"/>
              <a:t> рядки?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43306" y="1428736"/>
            <a:ext cx="5143536" cy="5000660"/>
          </a:xfrm>
        </p:spPr>
        <p:txBody>
          <a:bodyPr>
            <a:normAutofit lnSpcReduction="10000"/>
          </a:bodyPr>
          <a:lstStyle/>
          <a:p>
            <a:pPr algn="l"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	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Моя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мати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...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чого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вона, 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Вона все журилась 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І на мене, на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дитину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, 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Дивилась, дивилась 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І плакала. Я не знаю, 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Мій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брате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єдиний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! 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Хто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їй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лихо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заподіяв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? 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Я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була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дитина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, 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Я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гралася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, забавлялась, 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А вона все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в'яла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 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Та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нашого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злого пана 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Кляла-проклинала. </a:t>
            </a:r>
            <a:endParaRPr lang="ru-RU" sz="2800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3071802" y="5715016"/>
            <a:ext cx="785818" cy="85725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88640"/>
            <a:ext cx="7786742" cy="1240096"/>
          </a:xfrm>
        </p:spPr>
        <p:txBody>
          <a:bodyPr/>
          <a:lstStyle/>
          <a:p>
            <a:pPr algn="ctr"/>
            <a:r>
              <a:rPr lang="ru-RU" dirty="0" smtClean="0"/>
              <a:t>З </a:t>
            </a:r>
            <a:r>
              <a:rPr lang="ru-RU" dirty="0" err="1" smtClean="0"/>
              <a:t>якої</a:t>
            </a:r>
            <a:r>
              <a:rPr lang="ru-RU" dirty="0" smtClean="0"/>
              <a:t> </a:t>
            </a:r>
            <a:r>
              <a:rPr lang="ru-RU" dirty="0" err="1" smtClean="0"/>
              <a:t>поезії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Тараса </a:t>
            </a:r>
            <a:r>
              <a:rPr lang="ru-RU" dirty="0" err="1" smtClean="0"/>
              <a:t>Шевченка</a:t>
            </a:r>
            <a:r>
              <a:rPr lang="ru-RU" dirty="0" smtClean="0"/>
              <a:t> взято </a:t>
            </a:r>
            <a:r>
              <a:rPr lang="ru-RU" dirty="0" err="1" smtClean="0"/>
              <a:t>ці</a:t>
            </a:r>
            <a:r>
              <a:rPr lang="ru-RU" dirty="0" smtClean="0"/>
              <a:t> рядки?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143504" y="1285860"/>
            <a:ext cx="3714776" cy="5429264"/>
          </a:xfrm>
        </p:spPr>
        <p:txBody>
          <a:bodyPr>
            <a:normAutofit fontScale="77500" lnSpcReduction="20000"/>
          </a:bodyPr>
          <a:lstStyle/>
          <a:p>
            <a:pPr algn="l">
              <a:buNone/>
            </a:pP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Задзвонили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у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Констанці</a:t>
            </a:r>
            <a:endParaRPr lang="ru-RU" sz="2800" dirty="0" smtClean="0">
              <a:solidFill>
                <a:srgbClr val="000000"/>
              </a:solidFill>
              <a:latin typeface="Times New Roman"/>
            </a:endParaRPr>
          </a:p>
          <a:p>
            <a:pPr algn="l"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Рано в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усі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дзвони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.</a:t>
            </a:r>
          </a:p>
          <a:p>
            <a:pPr algn="l">
              <a:buNone/>
            </a:pP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Збиралися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кардинали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,</a:t>
            </a:r>
          </a:p>
          <a:p>
            <a:pPr algn="l">
              <a:buNone/>
            </a:pP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Гладкі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та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червоні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,</a:t>
            </a:r>
          </a:p>
          <a:p>
            <a:pPr algn="l">
              <a:buNone/>
            </a:pP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Мов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бугаї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в загороду,</a:t>
            </a:r>
          </a:p>
          <a:p>
            <a:pPr algn="l"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І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прелатів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лава.</a:t>
            </a:r>
          </a:p>
          <a:p>
            <a:pPr algn="l"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І три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папи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,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і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баронство,</a:t>
            </a:r>
          </a:p>
          <a:p>
            <a:pPr algn="l"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І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вінчані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глави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;</a:t>
            </a:r>
          </a:p>
          <a:p>
            <a:pPr algn="l">
              <a:buNone/>
            </a:pP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Зібралися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,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мов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Іуди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,</a:t>
            </a:r>
          </a:p>
          <a:p>
            <a:pPr algn="l"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На суд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нечестивий</a:t>
            </a:r>
            <a:endParaRPr lang="ru-RU" sz="2800" dirty="0" smtClean="0">
              <a:solidFill>
                <a:srgbClr val="000000"/>
              </a:solidFill>
              <a:latin typeface="Times New Roman"/>
            </a:endParaRPr>
          </a:p>
          <a:p>
            <a:pPr algn="l"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Против Христа. Свари,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гомін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,</a:t>
            </a:r>
          </a:p>
          <a:p>
            <a:pPr algn="l"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То реве, то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виє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,</a:t>
            </a:r>
          </a:p>
          <a:p>
            <a:pPr algn="l"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Як та орда у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таборі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,</a:t>
            </a:r>
          </a:p>
          <a:p>
            <a:pPr algn="l">
              <a:buNone/>
            </a:pP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Або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жиди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в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школі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...</a:t>
            </a:r>
          </a:p>
          <a:p>
            <a:pPr algn="l"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І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всім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разом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заціпило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!..</a:t>
            </a:r>
          </a:p>
          <a:p>
            <a:pPr algn="l">
              <a:buNone/>
            </a:pPr>
            <a:endParaRPr lang="ru-RU" sz="2800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3071802" y="5715016"/>
            <a:ext cx="785818" cy="85725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6311087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2" action="ppaction://hlinksldjump"/>
                        </a:rPr>
                        <a:t>1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3" action="ppaction://hlinksldjump"/>
                        </a:rPr>
                        <a:t>2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4" action="ppaction://hlinksldjump"/>
                        </a:rPr>
                        <a:t>3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5" action="ppaction://hlinksldjump"/>
                        </a:rPr>
                        <a:t>4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6" action="ppaction://hlinksldjump"/>
                        </a:rPr>
                        <a:t>5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7" action="ppaction://hlinksldjump"/>
                        </a:rPr>
                        <a:t>6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8" action="ppaction://hlinksldjump"/>
                        </a:rPr>
                        <a:t>7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9" action="ppaction://hlinksldjump"/>
                        </a:rPr>
                        <a:t>8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10" action="ppaction://hlinksldjump"/>
                        </a:rPr>
                        <a:t>9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11" action="ppaction://hlinksldjump"/>
                        </a:rPr>
                        <a:t>10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12" action="ppaction://hlinksldjump"/>
                        </a:rPr>
                        <a:t>11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13" action="ppaction://hlinksldjump"/>
                        </a:rPr>
                        <a:t>12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14" action="ppaction://hlinksldjump"/>
                        </a:rPr>
                        <a:t>13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15" action="ppaction://hlinksldjump"/>
                        </a:rPr>
                        <a:t>14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16" action="ppaction://hlinksldjump"/>
                        </a:rPr>
                        <a:t>15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17" action="ppaction://hlinksldjump"/>
                        </a:rPr>
                        <a:t>16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18" action="ppaction://hlinksldjump"/>
                        </a:rPr>
                        <a:t>17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19" action="ppaction://hlinksldjump"/>
                        </a:rPr>
                        <a:t>18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20" action="ppaction://hlinksldjump"/>
                        </a:rPr>
                        <a:t>19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21" action="ppaction://hlinksldjump"/>
                        </a:rPr>
                        <a:t>20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22" action="ppaction://hlinksldjump"/>
                        </a:rPr>
                        <a:t>21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23" action="ppaction://hlinksldjump"/>
                        </a:rPr>
                        <a:t>22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24" action="ppaction://hlinksldjump"/>
                        </a:rPr>
                        <a:t>23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25" action="ppaction://hlinksldjump"/>
                        </a:rPr>
                        <a:t>24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26" action="ppaction://hlinksldjump"/>
                        </a:rPr>
                        <a:t>25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27" action="ppaction://hlinksldjump"/>
                        </a:rPr>
                        <a:t>26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28" action="ppaction://hlinksldjump"/>
                        </a:rPr>
                        <a:t>27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29" action="ppaction://hlinksldjump"/>
                        </a:rPr>
                        <a:t>28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30" action="ppaction://hlinksldjump"/>
                        </a:rPr>
                        <a:t>29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31" action="ppaction://hlinksldjump"/>
                        </a:rPr>
                        <a:t>30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32" action="ppaction://hlinksldjump"/>
                        </a:rPr>
                        <a:t>31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33" action="ppaction://hlinksldjump"/>
                        </a:rPr>
                        <a:t>32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34" action="ppaction://hlinksldjump"/>
                        </a:rPr>
                        <a:t>33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35" action="ppaction://hlinksldjump"/>
                        </a:rPr>
                        <a:t>34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36" action="ppaction://hlinksldjump"/>
                        </a:rPr>
                        <a:t>35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37" action="ppaction://hlinksldjump"/>
                        </a:rPr>
                        <a:t>36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38" action="ppaction://hlinksldjump"/>
                        </a:rPr>
                        <a:t>37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39" action="ppaction://hlinksldjump"/>
                        </a:rPr>
                        <a:t>38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40" action="ppaction://hlinksldjump"/>
                        </a:rPr>
                        <a:t>39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41" action="ppaction://hlinksldjump"/>
                        </a:rPr>
                        <a:t>40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42" action="ppaction://hlinksldjump"/>
                        </a:rPr>
                        <a:t>41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43" action="ppaction://hlinksldjump"/>
                        </a:rPr>
                        <a:t>42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44" action="ppaction://hlinksldjump"/>
                        </a:rPr>
                        <a:t>43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45" action="ppaction://hlinksldjump"/>
                        </a:rPr>
                        <a:t>44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latin typeface="Times New Roman" pitchFamily="18" charset="0"/>
                          <a:cs typeface="Times New Roman" pitchFamily="18" charset="0"/>
                          <a:hlinkClick r:id="rId46" action="ppaction://hlinksldjump"/>
                        </a:rPr>
                        <a:t>45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7786742" cy="1240096"/>
          </a:xfrm>
        </p:spPr>
        <p:txBody>
          <a:bodyPr/>
          <a:lstStyle/>
          <a:p>
            <a:pPr algn="ctr"/>
            <a:r>
              <a:rPr lang="ru-RU" dirty="0" smtClean="0"/>
              <a:t>З </a:t>
            </a:r>
            <a:r>
              <a:rPr lang="ru-RU" dirty="0" err="1" smtClean="0"/>
              <a:t>якої</a:t>
            </a:r>
            <a:r>
              <a:rPr lang="ru-RU" dirty="0" smtClean="0"/>
              <a:t> </a:t>
            </a:r>
            <a:r>
              <a:rPr lang="ru-RU" dirty="0" err="1" smtClean="0"/>
              <a:t>поезії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Тараса </a:t>
            </a:r>
            <a:r>
              <a:rPr lang="ru-RU" dirty="0" err="1" smtClean="0"/>
              <a:t>Шевченка</a:t>
            </a:r>
            <a:r>
              <a:rPr lang="ru-RU" dirty="0" smtClean="0"/>
              <a:t> взято </a:t>
            </a:r>
            <a:r>
              <a:rPr lang="ru-RU" dirty="0" err="1" smtClean="0"/>
              <a:t>ці</a:t>
            </a:r>
            <a:r>
              <a:rPr lang="ru-RU" dirty="0" smtClean="0"/>
              <a:t> рядки?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29058" y="1928802"/>
            <a:ext cx="4786346" cy="5429264"/>
          </a:xfrm>
        </p:spPr>
        <p:txBody>
          <a:bodyPr>
            <a:normAutofit/>
          </a:bodyPr>
          <a:lstStyle/>
          <a:p>
            <a:pPr algn="l"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	А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ти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, пречистая, святая, </a:t>
            </a:r>
            <a:br>
              <a:rPr lang="ru-RU" sz="2800" dirty="0" smtClean="0">
                <a:solidFill>
                  <a:srgbClr val="000000"/>
                </a:solidFill>
                <a:latin typeface="Times New Roman"/>
              </a:rPr>
            </a:b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Ти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,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сестро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Феба молодая! </a:t>
            </a:r>
            <a:br>
              <a:rPr lang="ru-RU" sz="2800" dirty="0" smtClean="0">
                <a:solidFill>
                  <a:srgbClr val="000000"/>
                </a:solidFill>
                <a:latin typeface="Times New Roman"/>
              </a:rPr>
            </a:b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Мене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ти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в пелену взяла </a:t>
            </a:r>
            <a:br>
              <a:rPr lang="ru-RU" sz="2800" dirty="0" smtClean="0">
                <a:solidFill>
                  <a:srgbClr val="000000"/>
                </a:solidFill>
                <a:latin typeface="Times New Roman"/>
              </a:rPr>
            </a:b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І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геть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у поле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однесла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. </a:t>
            </a:r>
            <a:br>
              <a:rPr lang="ru-RU" sz="2800" dirty="0" smtClean="0">
                <a:solidFill>
                  <a:srgbClr val="000000"/>
                </a:solidFill>
                <a:latin typeface="Times New Roman"/>
              </a:rPr>
            </a:b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І на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могилі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серед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поля, </a:t>
            </a:r>
            <a:br>
              <a:rPr lang="ru-RU" sz="2800" dirty="0" smtClean="0">
                <a:solidFill>
                  <a:srgbClr val="000000"/>
                </a:solidFill>
                <a:latin typeface="Times New Roman"/>
              </a:rPr>
            </a:b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Як тую волю на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роздоллі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, </a:t>
            </a:r>
            <a:br>
              <a:rPr lang="ru-RU" sz="2800" dirty="0" smtClean="0">
                <a:solidFill>
                  <a:srgbClr val="000000"/>
                </a:solidFill>
                <a:latin typeface="Times New Roman"/>
              </a:rPr>
            </a:b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Туманом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сивим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сповила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. </a:t>
            </a:r>
            <a:endParaRPr lang="ru-RU" sz="2800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3071802" y="5715016"/>
            <a:ext cx="785818" cy="85725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7786742" cy="1240096"/>
          </a:xfrm>
        </p:spPr>
        <p:txBody>
          <a:bodyPr/>
          <a:lstStyle/>
          <a:p>
            <a:pPr algn="ctr"/>
            <a:r>
              <a:rPr lang="ru-RU" dirty="0" smtClean="0"/>
              <a:t>З </a:t>
            </a:r>
            <a:r>
              <a:rPr lang="ru-RU" dirty="0" err="1" smtClean="0"/>
              <a:t>якої</a:t>
            </a:r>
            <a:r>
              <a:rPr lang="ru-RU" dirty="0" smtClean="0"/>
              <a:t> </a:t>
            </a:r>
            <a:r>
              <a:rPr lang="ru-RU" dirty="0" err="1" smtClean="0"/>
              <a:t>поезії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Тараса </a:t>
            </a:r>
            <a:r>
              <a:rPr lang="ru-RU" dirty="0" err="1" smtClean="0"/>
              <a:t>Шевченка</a:t>
            </a:r>
            <a:r>
              <a:rPr lang="ru-RU" dirty="0" smtClean="0"/>
              <a:t> взято </a:t>
            </a:r>
            <a:r>
              <a:rPr lang="ru-RU" dirty="0" err="1" smtClean="0"/>
              <a:t>ці</a:t>
            </a:r>
            <a:r>
              <a:rPr lang="ru-RU" dirty="0" smtClean="0"/>
              <a:t> рядки?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00496" y="2357430"/>
            <a:ext cx="4786346" cy="5429264"/>
          </a:xfrm>
        </p:spPr>
        <p:txBody>
          <a:bodyPr>
            <a:normAutofit/>
          </a:bodyPr>
          <a:lstStyle/>
          <a:p>
            <a:pPr algn="l"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	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Будеш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, батьку,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панувати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,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Поки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живуть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люди,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Поки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сонце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з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 неба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сяє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,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Тебе не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забудуть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!</a:t>
            </a:r>
            <a:endParaRPr lang="ru-RU" sz="2800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3071802" y="5715016"/>
            <a:ext cx="785818" cy="85725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7786742" cy="1240096"/>
          </a:xfrm>
        </p:spPr>
        <p:txBody>
          <a:bodyPr/>
          <a:lstStyle/>
          <a:p>
            <a:pPr algn="ctr"/>
            <a:r>
              <a:rPr lang="ru-RU" dirty="0" err="1" smtClean="0"/>
              <a:t>Продовжіть</a:t>
            </a:r>
            <a:r>
              <a:rPr lang="ru-RU" dirty="0" smtClean="0"/>
              <a:t> рядки…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14678" y="1928802"/>
            <a:ext cx="5786478" cy="3929090"/>
          </a:xfrm>
        </p:spPr>
        <p:txBody>
          <a:bodyPr>
            <a:normAutofit/>
          </a:bodyPr>
          <a:lstStyle/>
          <a:p>
            <a:pPr algn="l"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	</a:t>
            </a:r>
            <a:r>
              <a:rPr lang="ru-RU" sz="4000" dirty="0" smtClean="0">
                <a:solidFill>
                  <a:srgbClr val="000000"/>
                </a:solidFill>
                <a:latin typeface="Times New Roman"/>
              </a:rPr>
              <a:t>Свою </a:t>
            </a:r>
            <a:r>
              <a:rPr lang="ru-RU" sz="4000" dirty="0" err="1" smtClean="0">
                <a:solidFill>
                  <a:srgbClr val="000000"/>
                </a:solidFill>
                <a:latin typeface="Times New Roman"/>
              </a:rPr>
              <a:t>Україну</a:t>
            </a:r>
            <a:r>
              <a:rPr lang="ru-RU" sz="40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4000" dirty="0" err="1" smtClean="0">
                <a:solidFill>
                  <a:srgbClr val="000000"/>
                </a:solidFill>
                <a:latin typeface="Times New Roman"/>
              </a:rPr>
              <a:t>любіть</a:t>
            </a:r>
            <a:r>
              <a:rPr lang="ru-RU" sz="4000" dirty="0" smtClean="0">
                <a:solidFill>
                  <a:srgbClr val="000000"/>
                </a:solidFill>
                <a:latin typeface="Times New Roman"/>
              </a:rPr>
              <a:t>…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 </a:t>
            </a:r>
            <a:endParaRPr lang="ru-RU" sz="2800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3071802" y="5715016"/>
            <a:ext cx="785818" cy="85725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-142900"/>
            <a:ext cx="8286808" cy="3097484"/>
          </a:xfrm>
        </p:spPr>
        <p:txBody>
          <a:bodyPr/>
          <a:lstStyle/>
          <a:p>
            <a:pPr algn="ctr"/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Розгляньте картину. Назвіть особу, зображену на картині, й автора картини. Дайте коротку інформацію про роль цієї особи, що на картині, у житті Т. Г. Шевченка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6082" name="Picture 2" descr="http://kids.sch.in.ua/wp-content/uploads/2013/03/nb_pinacoteca_bryullov_karl_portrait_of_v_a_zhukovsk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2643182"/>
            <a:ext cx="3000396" cy="4082171"/>
          </a:xfrm>
          <a:prstGeom prst="rect">
            <a:avLst/>
          </a:prstGeom>
          <a:noFill/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500034" y="5786454"/>
            <a:ext cx="785818" cy="85725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357166"/>
            <a:ext cx="6563072" cy="1143000"/>
          </a:xfrm>
        </p:spPr>
        <p:txBody>
          <a:bodyPr/>
          <a:lstStyle/>
          <a:p>
            <a:pPr algn="ctr"/>
            <a:r>
              <a:rPr lang="ru-RU" sz="6600" dirty="0" err="1" smtClean="0"/>
              <a:t>Назвіть</a:t>
            </a:r>
            <a:r>
              <a:rPr lang="ru-RU" sz="6600" dirty="0" smtClean="0"/>
              <a:t> </a:t>
            </a:r>
            <a:r>
              <a:rPr lang="ru-RU" sz="6600" dirty="0" err="1" smtClean="0"/>
              <a:t>подію</a:t>
            </a:r>
            <a:endParaRPr lang="ru-RU" sz="6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57554" y="2285992"/>
            <a:ext cx="5400684" cy="4137323"/>
          </a:xfrm>
        </p:spPr>
        <p:txBody>
          <a:bodyPr/>
          <a:lstStyle/>
          <a:p>
            <a:pPr algn="ctr">
              <a:buNone/>
            </a:pPr>
            <a:r>
              <a:rPr lang="ru-RU" sz="6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6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квітня</a:t>
            </a:r>
            <a:r>
              <a:rPr lang="ru-RU" sz="6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1847 р.</a:t>
            </a:r>
          </a:p>
          <a:p>
            <a:pPr algn="ctr">
              <a:buNone/>
            </a:pPr>
            <a:endParaRPr lang="ru-RU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3071802" y="5715016"/>
            <a:ext cx="785818" cy="85725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85728"/>
            <a:ext cx="6815110" cy="1382972"/>
          </a:xfrm>
        </p:spPr>
        <p:txBody>
          <a:bodyPr/>
          <a:lstStyle/>
          <a:p>
            <a:pPr algn="ctr"/>
            <a:r>
              <a:rPr lang="uk-UA" dirty="0" smtClean="0"/>
              <a:t>За поданими фактами із твору назвіть поезію </a:t>
            </a:r>
            <a:br>
              <a:rPr lang="uk-UA" dirty="0" smtClean="0"/>
            </a:br>
            <a:r>
              <a:rPr lang="uk-UA" dirty="0" smtClean="0"/>
              <a:t>Т. Шевченка</a:t>
            </a:r>
            <a:endParaRPr lang="ru-RU" dirty="0"/>
          </a:p>
        </p:txBody>
      </p:sp>
      <p:graphicFrame>
        <p:nvGraphicFramePr>
          <p:cNvPr id="4" name="Group 68"/>
          <p:cNvGraphicFramePr>
            <a:graphicFrameLocks/>
          </p:cNvGraphicFramePr>
          <p:nvPr/>
        </p:nvGraphicFramePr>
        <p:xfrm>
          <a:off x="714348" y="1928802"/>
          <a:ext cx="7886700" cy="4368166"/>
        </p:xfrm>
        <a:graphic>
          <a:graphicData uri="http://schemas.openxmlformats.org/drawingml/2006/table">
            <a:tbl>
              <a:tblPr/>
              <a:tblGrid>
                <a:gridCol w="3376612"/>
                <a:gridCol w="4510088"/>
              </a:tblGrid>
              <a:tr h="836613">
                <a:tc>
                  <a:txBody>
                    <a:bodyPr/>
                    <a:lstStyle/>
                    <a:p>
                      <a:pPr marL="171450" marR="0" lvl="0" indent="-17145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Реальне</a:t>
                      </a:r>
                      <a:endParaRPr kumimoji="0" lang="ru-RU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Фантастичне</a:t>
                      </a:r>
                      <a:endParaRPr kumimoji="0" lang="ru-RU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6613">
                <a:tc>
                  <a:txBody>
                    <a:bodyPr/>
                    <a:lstStyle/>
                    <a:p>
                      <a:pPr marL="171450" marR="0" lvl="0" indent="-17145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Дівчина</a:t>
                      </a:r>
                      <a:endParaRPr kumimoji="0" lang="ru-RU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Малі діти, що повиринали із Дніпра</a:t>
                      </a:r>
                      <a:endParaRPr kumimoji="0" lang="ru-RU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6613">
                <a:tc>
                  <a:txBody>
                    <a:bodyPr/>
                    <a:lstStyle/>
                    <a:p>
                      <a:pPr marL="171450" marR="0" lvl="0" indent="-17145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Козак</a:t>
                      </a:r>
                      <a:endParaRPr kumimoji="0" lang="ru-RU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Мати</a:t>
                      </a:r>
                      <a:endParaRPr kumimoji="0" lang="ru-RU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 marL="171450" marR="0" lvl="0" indent="-17145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Ворожка</a:t>
                      </a:r>
                      <a:endParaRPr kumimoji="0" lang="ru-RU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Русалоньки</a:t>
                      </a:r>
                      <a:endParaRPr kumimoji="0" lang="ru-RU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9650">
                <a:tc>
                  <a:txBody>
                    <a:bodyPr/>
                    <a:lstStyle/>
                    <a:p>
                      <a:pPr marL="171450" marR="0" lvl="0" indent="-17145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Дівчата</a:t>
                      </a:r>
                      <a:endParaRPr kumimoji="0" lang="ru-RU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base" latinLnBrk="0" hangingPunct="1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3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0" y="6000744"/>
            <a:ext cx="785818" cy="85725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Группа 50"/>
          <p:cNvGrpSpPr/>
          <p:nvPr/>
        </p:nvGrpSpPr>
        <p:grpSpPr>
          <a:xfrm>
            <a:off x="233363" y="2351088"/>
            <a:ext cx="6359525" cy="4546600"/>
            <a:chOff x="233363" y="2351088"/>
            <a:chExt cx="6359525" cy="4546600"/>
          </a:xfrm>
        </p:grpSpPr>
        <p:grpSp>
          <p:nvGrpSpPr>
            <p:cNvPr id="2" name="Group 56"/>
            <p:cNvGrpSpPr>
              <a:grpSpLocks/>
            </p:cNvGrpSpPr>
            <p:nvPr/>
          </p:nvGrpSpPr>
          <p:grpSpPr bwMode="auto">
            <a:xfrm rot="-326247">
              <a:off x="1622425" y="2351088"/>
              <a:ext cx="3665538" cy="963612"/>
              <a:chOff x="1248" y="1200"/>
              <a:chExt cx="2309" cy="607"/>
            </a:xfrm>
          </p:grpSpPr>
          <p:grpSp>
            <p:nvGrpSpPr>
              <p:cNvPr id="3" name="Group 48"/>
              <p:cNvGrpSpPr>
                <a:grpSpLocks/>
              </p:cNvGrpSpPr>
              <p:nvPr/>
            </p:nvGrpSpPr>
            <p:grpSpPr bwMode="auto">
              <a:xfrm>
                <a:off x="1248" y="1200"/>
                <a:ext cx="2309" cy="378"/>
                <a:chOff x="1243" y="1200"/>
                <a:chExt cx="2309" cy="378"/>
              </a:xfrm>
            </p:grpSpPr>
            <p:sp>
              <p:nvSpPr>
                <p:cNvPr id="14381" name="Oval 4"/>
                <p:cNvSpPr>
                  <a:spLocks noChangeArrowheads="1"/>
                </p:cNvSpPr>
                <p:nvPr/>
              </p:nvSpPr>
              <p:spPr bwMode="gray">
                <a:xfrm rot="-2492218">
                  <a:off x="1243" y="1200"/>
                  <a:ext cx="2297" cy="36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50000">
                      <a:srgbClr val="4CCAE8"/>
                    </a:gs>
                    <a:gs pos="100000">
                      <a:srgbClr val="FFFFFF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pPr algn="l"/>
                  <a:endParaRPr lang="ru-RU">
                    <a:latin typeface="Calibri" pitchFamily="34" charset="0"/>
                  </a:endParaRPr>
                </a:p>
              </p:txBody>
            </p:sp>
            <p:sp>
              <p:nvSpPr>
                <p:cNvPr id="14382" name="Oval 5"/>
                <p:cNvSpPr>
                  <a:spLocks noChangeArrowheads="1"/>
                </p:cNvSpPr>
                <p:nvPr/>
              </p:nvSpPr>
              <p:spPr bwMode="gray">
                <a:xfrm rot="-2492218">
                  <a:off x="1248" y="1200"/>
                  <a:ext cx="2304" cy="3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CCAE8">
                        <a:alpha val="32001"/>
                      </a:srgbClr>
                    </a:gs>
                    <a:gs pos="100000">
                      <a:srgbClr val="000000">
                        <a:alpha val="89998"/>
                      </a:srgb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pPr algn="l"/>
                  <a:endParaRPr lang="ru-RU">
                    <a:latin typeface="Calibri" pitchFamily="34" charset="0"/>
                  </a:endParaRPr>
                </a:p>
              </p:txBody>
            </p:sp>
            <p:sp>
              <p:nvSpPr>
                <p:cNvPr id="14383" name="Oval 6"/>
                <p:cNvSpPr>
                  <a:spLocks noChangeArrowheads="1"/>
                </p:cNvSpPr>
                <p:nvPr/>
              </p:nvSpPr>
              <p:spPr bwMode="gray">
                <a:xfrm rot="-2492218">
                  <a:off x="1248" y="1248"/>
                  <a:ext cx="2254" cy="32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296D7E"/>
                    </a:gs>
                    <a:gs pos="50000">
                      <a:srgbClr val="4CCAE8"/>
                    </a:gs>
                    <a:gs pos="100000">
                      <a:srgbClr val="296D7E"/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pPr algn="l"/>
                  <a:endParaRPr lang="ru-RU">
                    <a:latin typeface="Calibri" pitchFamily="34" charset="0"/>
                  </a:endParaRPr>
                </a:p>
              </p:txBody>
            </p:sp>
            <p:sp>
              <p:nvSpPr>
                <p:cNvPr id="14384" name="Oval 7"/>
                <p:cNvSpPr>
                  <a:spLocks noChangeArrowheads="1"/>
                </p:cNvSpPr>
                <p:nvPr/>
              </p:nvSpPr>
              <p:spPr bwMode="gray">
                <a:xfrm rot="-2492218">
                  <a:off x="1248" y="1248"/>
                  <a:ext cx="2254" cy="32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08093"/>
                    </a:gs>
                    <a:gs pos="100000">
                      <a:srgbClr val="4CCAE8">
                        <a:alpha val="0"/>
                      </a:srgb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pPr algn="l"/>
                  <a:endParaRPr lang="ru-RU">
                    <a:latin typeface="Calibri" pitchFamily="34" charset="0"/>
                  </a:endParaRPr>
                </a:p>
              </p:txBody>
            </p:sp>
          </p:grpSp>
          <p:sp>
            <p:nvSpPr>
              <p:cNvPr id="14380" name="Text Box 8"/>
              <p:cNvSpPr txBox="1">
                <a:spLocks noChangeArrowheads="1"/>
              </p:cNvSpPr>
              <p:nvPr/>
            </p:nvSpPr>
            <p:spPr bwMode="gray">
              <a:xfrm rot="-2421758">
                <a:off x="1844" y="1557"/>
                <a:ext cx="420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uk-UA" sz="2000" dirty="0">
                    <a:solidFill>
                      <a:srgbClr val="FFFFFF"/>
                    </a:solidFill>
                    <a:latin typeface="Calibri" pitchFamily="34" charset="0"/>
                  </a:rPr>
                  <a:t>Галя</a:t>
                </a:r>
                <a:endParaRPr lang="en-US" sz="2000" dirty="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grpSp>
          <p:nvGrpSpPr>
            <p:cNvPr id="4" name="Group 50"/>
            <p:cNvGrpSpPr>
              <a:grpSpLocks/>
            </p:cNvGrpSpPr>
            <p:nvPr/>
          </p:nvGrpSpPr>
          <p:grpSpPr bwMode="auto">
            <a:xfrm>
              <a:off x="2290763" y="3114675"/>
              <a:ext cx="3816350" cy="884238"/>
              <a:chOff x="1724" y="1634"/>
              <a:chExt cx="2404" cy="557"/>
            </a:xfrm>
          </p:grpSpPr>
          <p:grpSp>
            <p:nvGrpSpPr>
              <p:cNvPr id="5" name="Group 49"/>
              <p:cNvGrpSpPr>
                <a:grpSpLocks/>
              </p:cNvGrpSpPr>
              <p:nvPr/>
            </p:nvGrpSpPr>
            <p:grpSpPr bwMode="auto">
              <a:xfrm>
                <a:off x="1724" y="1634"/>
                <a:ext cx="2404" cy="382"/>
                <a:chOff x="1724" y="1634"/>
                <a:chExt cx="2404" cy="382"/>
              </a:xfrm>
            </p:grpSpPr>
            <p:sp>
              <p:nvSpPr>
                <p:cNvPr id="14375" name="Oval 10"/>
                <p:cNvSpPr>
                  <a:spLocks noChangeArrowheads="1"/>
                </p:cNvSpPr>
                <p:nvPr/>
              </p:nvSpPr>
              <p:spPr bwMode="gray">
                <a:xfrm rot="-1786701">
                  <a:off x="1724" y="1634"/>
                  <a:ext cx="2393" cy="36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50000">
                      <a:srgbClr val="B296F2"/>
                    </a:gs>
                    <a:gs pos="100000">
                      <a:srgbClr val="FFFFFF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pPr algn="l"/>
                  <a:endParaRPr lang="ru-RU">
                    <a:latin typeface="Calibri" pitchFamily="34" charset="0"/>
                  </a:endParaRPr>
                </a:p>
              </p:txBody>
            </p:sp>
            <p:sp>
              <p:nvSpPr>
                <p:cNvPr id="14376" name="Oval 11"/>
                <p:cNvSpPr>
                  <a:spLocks noChangeArrowheads="1"/>
                </p:cNvSpPr>
                <p:nvPr/>
              </p:nvSpPr>
              <p:spPr bwMode="gray">
                <a:xfrm rot="-1786701">
                  <a:off x="1728" y="1638"/>
                  <a:ext cx="2400" cy="3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B296F2">
                        <a:alpha val="32001"/>
                      </a:srgbClr>
                    </a:gs>
                    <a:gs pos="100000">
                      <a:srgbClr val="000000">
                        <a:alpha val="89998"/>
                      </a:srgb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pPr algn="l"/>
                  <a:endParaRPr lang="ru-RU">
                    <a:latin typeface="Calibri" pitchFamily="34" charset="0"/>
                  </a:endParaRPr>
                </a:p>
              </p:txBody>
            </p:sp>
            <p:sp>
              <p:nvSpPr>
                <p:cNvPr id="14377" name="Oval 12"/>
                <p:cNvSpPr>
                  <a:spLocks noChangeArrowheads="1"/>
                </p:cNvSpPr>
                <p:nvPr/>
              </p:nvSpPr>
              <p:spPr bwMode="gray">
                <a:xfrm rot="-1786701">
                  <a:off x="1728" y="1659"/>
                  <a:ext cx="2348" cy="32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05183"/>
                    </a:gs>
                    <a:gs pos="50000">
                      <a:srgbClr val="B296F2"/>
                    </a:gs>
                    <a:gs pos="100000">
                      <a:srgbClr val="605183"/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pPr algn="l"/>
                  <a:endParaRPr lang="ru-RU">
                    <a:latin typeface="Calibri" pitchFamily="34" charset="0"/>
                  </a:endParaRPr>
                </a:p>
              </p:txBody>
            </p:sp>
            <p:sp>
              <p:nvSpPr>
                <p:cNvPr id="14378" name="Oval 13"/>
                <p:cNvSpPr>
                  <a:spLocks noChangeArrowheads="1"/>
                </p:cNvSpPr>
                <p:nvPr/>
              </p:nvSpPr>
              <p:spPr bwMode="gray">
                <a:xfrm rot="-1786701">
                  <a:off x="1746" y="1677"/>
                  <a:ext cx="2348" cy="32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15F9A"/>
                    </a:gs>
                    <a:gs pos="100000">
                      <a:srgbClr val="B296F2">
                        <a:alpha val="0"/>
                      </a:srgb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pPr algn="l"/>
                  <a:endParaRPr lang="ru-RU">
                    <a:latin typeface="Calibri" pitchFamily="34" charset="0"/>
                  </a:endParaRPr>
                </a:p>
              </p:txBody>
            </p:sp>
          </p:grpSp>
          <p:sp>
            <p:nvSpPr>
              <p:cNvPr id="14374" name="Text Box 29"/>
              <p:cNvSpPr txBox="1">
                <a:spLocks noChangeArrowheads="1"/>
              </p:cNvSpPr>
              <p:nvPr/>
            </p:nvSpPr>
            <p:spPr bwMode="gray">
              <a:xfrm rot="-1817529">
                <a:off x="2284" y="1941"/>
                <a:ext cx="522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uk-UA" sz="2000">
                    <a:solidFill>
                      <a:srgbClr val="FFFFFF"/>
                    </a:solidFill>
                    <a:latin typeface="Calibri" pitchFamily="34" charset="0"/>
                  </a:rPr>
                  <a:t>Назар</a:t>
                </a:r>
                <a:endParaRPr lang="en-US" sz="20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grpSp>
          <p:nvGrpSpPr>
            <p:cNvPr id="6" name="Group 78"/>
            <p:cNvGrpSpPr>
              <a:grpSpLocks/>
            </p:cNvGrpSpPr>
            <p:nvPr/>
          </p:nvGrpSpPr>
          <p:grpSpPr bwMode="auto">
            <a:xfrm>
              <a:off x="233363" y="4105275"/>
              <a:ext cx="2514600" cy="2590800"/>
              <a:chOff x="960" y="2352"/>
              <a:chExt cx="1584" cy="1632"/>
            </a:xfrm>
          </p:grpSpPr>
          <p:grpSp>
            <p:nvGrpSpPr>
              <p:cNvPr id="7" name="Group 45"/>
              <p:cNvGrpSpPr>
                <a:grpSpLocks/>
              </p:cNvGrpSpPr>
              <p:nvPr/>
            </p:nvGrpSpPr>
            <p:grpSpPr bwMode="auto">
              <a:xfrm>
                <a:off x="960" y="2352"/>
                <a:ext cx="1584" cy="1632"/>
                <a:chOff x="480" y="2208"/>
                <a:chExt cx="1584" cy="1632"/>
              </a:xfrm>
            </p:grpSpPr>
            <p:sp>
              <p:nvSpPr>
                <p:cNvPr id="14364" name="Oval 35"/>
                <p:cNvSpPr>
                  <a:spLocks noChangeArrowheads="1"/>
                </p:cNvSpPr>
                <p:nvPr/>
              </p:nvSpPr>
              <p:spPr bwMode="gray">
                <a:xfrm>
                  <a:off x="480" y="2208"/>
                  <a:ext cx="1584" cy="163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50000">
                      <a:srgbClr val="4CCAE8"/>
                    </a:gs>
                    <a:gs pos="100000">
                      <a:srgbClr val="FFFFFF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pPr algn="l"/>
                  <a:endParaRPr lang="ru-RU">
                    <a:latin typeface="Calibri" pitchFamily="34" charset="0"/>
                  </a:endParaRPr>
                </a:p>
              </p:txBody>
            </p:sp>
            <p:sp>
              <p:nvSpPr>
                <p:cNvPr id="14365" name="Oval 36"/>
                <p:cNvSpPr>
                  <a:spLocks noChangeArrowheads="1"/>
                </p:cNvSpPr>
                <p:nvPr/>
              </p:nvSpPr>
              <p:spPr bwMode="gray">
                <a:xfrm>
                  <a:off x="480" y="2208"/>
                  <a:ext cx="1584" cy="163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CCAE8">
                        <a:alpha val="32001"/>
                      </a:srgbClr>
                    </a:gs>
                    <a:gs pos="100000">
                      <a:srgbClr val="000000">
                        <a:alpha val="89998"/>
                      </a:srgb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pPr algn="l"/>
                  <a:endParaRPr lang="ru-RU">
                    <a:latin typeface="Calibri" pitchFamily="34" charset="0"/>
                  </a:endParaRPr>
                </a:p>
              </p:txBody>
            </p:sp>
            <p:sp>
              <p:nvSpPr>
                <p:cNvPr id="14366" name="Oval 37"/>
                <p:cNvSpPr>
                  <a:spLocks noChangeArrowheads="1"/>
                </p:cNvSpPr>
                <p:nvPr/>
              </p:nvSpPr>
              <p:spPr bwMode="gray">
                <a:xfrm>
                  <a:off x="583" y="2314"/>
                  <a:ext cx="1378" cy="142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296D7E"/>
                    </a:gs>
                    <a:gs pos="50000">
                      <a:srgbClr val="4CCAE8"/>
                    </a:gs>
                    <a:gs pos="100000">
                      <a:srgbClr val="296D7E"/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pPr algn="l"/>
                  <a:endParaRPr lang="ru-RU">
                    <a:latin typeface="Calibri" pitchFamily="34" charset="0"/>
                  </a:endParaRPr>
                </a:p>
              </p:txBody>
            </p:sp>
            <p:sp>
              <p:nvSpPr>
                <p:cNvPr id="14367" name="Oval 38"/>
                <p:cNvSpPr>
                  <a:spLocks noChangeArrowheads="1"/>
                </p:cNvSpPr>
                <p:nvPr/>
              </p:nvSpPr>
              <p:spPr bwMode="gray">
                <a:xfrm>
                  <a:off x="576" y="2304"/>
                  <a:ext cx="1376" cy="142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08093"/>
                    </a:gs>
                    <a:gs pos="100000">
                      <a:srgbClr val="4CCAE8">
                        <a:alpha val="0"/>
                      </a:srgb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pPr algn="l"/>
                  <a:endParaRPr lang="ru-RU">
                    <a:latin typeface="Calibri" pitchFamily="34" charset="0"/>
                  </a:endParaRPr>
                </a:p>
              </p:txBody>
            </p:sp>
            <p:sp>
              <p:nvSpPr>
                <p:cNvPr id="14368" name="Oval 39"/>
                <p:cNvSpPr>
                  <a:spLocks noChangeArrowheads="1"/>
                </p:cNvSpPr>
                <p:nvPr/>
              </p:nvSpPr>
              <p:spPr bwMode="gray">
                <a:xfrm>
                  <a:off x="658" y="2386"/>
                  <a:ext cx="1239" cy="1276"/>
                </a:xfrm>
                <a:prstGeom prst="ellipse">
                  <a:avLst/>
                </a:prstGeom>
                <a:solidFill>
                  <a:srgbClr val="33333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pPr algn="l"/>
                  <a:endParaRPr lang="ru-RU">
                    <a:latin typeface="Calibri" pitchFamily="34" charset="0"/>
                  </a:endParaRPr>
                </a:p>
              </p:txBody>
            </p:sp>
            <p:sp>
              <p:nvSpPr>
                <p:cNvPr id="14369" name="Oval 40"/>
                <p:cNvSpPr>
                  <a:spLocks noChangeArrowheads="1"/>
                </p:cNvSpPr>
                <p:nvPr/>
              </p:nvSpPr>
              <p:spPr bwMode="gray">
                <a:xfrm>
                  <a:off x="678" y="2407"/>
                  <a:ext cx="1200" cy="123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595959"/>
                    </a:gs>
                    <a:gs pos="100000">
                      <a:srgbClr val="C0C0C0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pPr algn="l"/>
                  <a:endParaRPr lang="ru-RU">
                    <a:latin typeface="Calibri" pitchFamily="34" charset="0"/>
                  </a:endParaRPr>
                </a:p>
              </p:txBody>
            </p:sp>
            <p:sp>
              <p:nvSpPr>
                <p:cNvPr id="14370" name="Oval 41"/>
                <p:cNvSpPr>
                  <a:spLocks noChangeArrowheads="1"/>
                </p:cNvSpPr>
                <p:nvPr/>
              </p:nvSpPr>
              <p:spPr bwMode="gray">
                <a:xfrm>
                  <a:off x="693" y="2414"/>
                  <a:ext cx="1171" cy="1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0C0C0">
                        <a:alpha val="0"/>
                      </a:srgbClr>
                    </a:gs>
                    <a:gs pos="100000">
                      <a:srgbClr val="E9E9E9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pPr algn="l"/>
                  <a:endParaRPr lang="ru-RU">
                    <a:latin typeface="Calibri" pitchFamily="34" charset="0"/>
                  </a:endParaRPr>
                </a:p>
              </p:txBody>
            </p:sp>
            <p:sp>
              <p:nvSpPr>
                <p:cNvPr id="14371" name="Oval 42"/>
                <p:cNvSpPr>
                  <a:spLocks noChangeArrowheads="1"/>
                </p:cNvSpPr>
                <p:nvPr/>
              </p:nvSpPr>
              <p:spPr bwMode="gray">
                <a:xfrm>
                  <a:off x="706" y="2426"/>
                  <a:ext cx="1114" cy="11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89898"/>
                    </a:gs>
                    <a:gs pos="100000">
                      <a:srgbClr val="C0C0C0">
                        <a:alpha val="48000"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pPr algn="l"/>
                  <a:endParaRPr lang="ru-RU">
                    <a:latin typeface="Calibri" pitchFamily="34" charset="0"/>
                  </a:endParaRPr>
                </a:p>
              </p:txBody>
            </p:sp>
            <p:sp>
              <p:nvSpPr>
                <p:cNvPr id="14372" name="Oval 43"/>
                <p:cNvSpPr>
                  <a:spLocks noChangeArrowheads="1"/>
                </p:cNvSpPr>
                <p:nvPr/>
              </p:nvSpPr>
              <p:spPr bwMode="gray">
                <a:xfrm>
                  <a:off x="770" y="2458"/>
                  <a:ext cx="991" cy="91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C0C0C0">
                        <a:alpha val="37999"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pPr algn="l"/>
                  <a:endParaRPr lang="ru-RU">
                    <a:latin typeface="Calibri" pitchFamily="34" charset="0"/>
                  </a:endParaRPr>
                </a:p>
              </p:txBody>
            </p:sp>
          </p:grpSp>
          <p:sp>
            <p:nvSpPr>
              <p:cNvPr id="14363" name="Text Box 44"/>
              <p:cNvSpPr txBox="1">
                <a:spLocks noChangeArrowheads="1"/>
              </p:cNvSpPr>
              <p:nvPr/>
            </p:nvSpPr>
            <p:spPr bwMode="gray">
              <a:xfrm>
                <a:off x="1339" y="2995"/>
                <a:ext cx="880" cy="6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uk-UA" sz="3200" b="1">
                    <a:solidFill>
                      <a:srgbClr val="000000"/>
                    </a:solidFill>
                    <a:latin typeface="Calibri" pitchFamily="34" charset="0"/>
                  </a:rPr>
                  <a:t>Дійові </a:t>
                </a:r>
              </a:p>
              <a:p>
                <a:pPr algn="l"/>
                <a:r>
                  <a:rPr lang="uk-UA" sz="3200" b="1">
                    <a:solidFill>
                      <a:srgbClr val="000000"/>
                    </a:solidFill>
                    <a:latin typeface="Calibri" pitchFamily="34" charset="0"/>
                  </a:rPr>
                  <a:t>особи</a:t>
                </a:r>
                <a:endParaRPr lang="en-US" sz="3200" b="1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</p:grpSp>
        <p:grpSp>
          <p:nvGrpSpPr>
            <p:cNvPr id="8" name="Group 57"/>
            <p:cNvGrpSpPr>
              <a:grpSpLocks/>
            </p:cNvGrpSpPr>
            <p:nvPr/>
          </p:nvGrpSpPr>
          <p:grpSpPr bwMode="auto">
            <a:xfrm rot="1287997">
              <a:off x="2741613" y="4030663"/>
              <a:ext cx="3665537" cy="633412"/>
              <a:chOff x="1248" y="1200"/>
              <a:chExt cx="2309" cy="399"/>
            </a:xfrm>
          </p:grpSpPr>
          <p:grpSp>
            <p:nvGrpSpPr>
              <p:cNvPr id="9" name="Group 58"/>
              <p:cNvGrpSpPr>
                <a:grpSpLocks/>
              </p:cNvGrpSpPr>
              <p:nvPr/>
            </p:nvGrpSpPr>
            <p:grpSpPr bwMode="auto">
              <a:xfrm>
                <a:off x="1248" y="1200"/>
                <a:ext cx="2309" cy="378"/>
                <a:chOff x="1243" y="1200"/>
                <a:chExt cx="2309" cy="378"/>
              </a:xfrm>
            </p:grpSpPr>
            <p:sp>
              <p:nvSpPr>
                <p:cNvPr id="14358" name="Oval 59"/>
                <p:cNvSpPr>
                  <a:spLocks noChangeArrowheads="1"/>
                </p:cNvSpPr>
                <p:nvPr/>
              </p:nvSpPr>
              <p:spPr bwMode="gray">
                <a:xfrm rot="-2492218">
                  <a:off x="1243" y="1200"/>
                  <a:ext cx="2297" cy="36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50000">
                      <a:srgbClr val="4CCAE8"/>
                    </a:gs>
                    <a:gs pos="100000">
                      <a:srgbClr val="FFFFFF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pPr algn="l"/>
                  <a:endParaRPr lang="ru-RU">
                    <a:latin typeface="Calibri" pitchFamily="34" charset="0"/>
                  </a:endParaRPr>
                </a:p>
              </p:txBody>
            </p:sp>
            <p:sp>
              <p:nvSpPr>
                <p:cNvPr id="14359" name="Oval 60"/>
                <p:cNvSpPr>
                  <a:spLocks noChangeArrowheads="1"/>
                </p:cNvSpPr>
                <p:nvPr/>
              </p:nvSpPr>
              <p:spPr bwMode="gray">
                <a:xfrm rot="-2492218">
                  <a:off x="1248" y="1200"/>
                  <a:ext cx="2304" cy="3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CCAE8">
                        <a:alpha val="32001"/>
                      </a:srgbClr>
                    </a:gs>
                    <a:gs pos="100000">
                      <a:srgbClr val="000000">
                        <a:alpha val="89998"/>
                      </a:srgb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pPr algn="l"/>
                  <a:endParaRPr lang="ru-RU">
                    <a:latin typeface="Calibri" pitchFamily="34" charset="0"/>
                  </a:endParaRPr>
                </a:p>
              </p:txBody>
            </p:sp>
            <p:sp>
              <p:nvSpPr>
                <p:cNvPr id="14360" name="Oval 61"/>
                <p:cNvSpPr>
                  <a:spLocks noChangeArrowheads="1"/>
                </p:cNvSpPr>
                <p:nvPr/>
              </p:nvSpPr>
              <p:spPr bwMode="gray">
                <a:xfrm rot="-2492218">
                  <a:off x="1248" y="1248"/>
                  <a:ext cx="2254" cy="32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296D7E"/>
                    </a:gs>
                    <a:gs pos="50000">
                      <a:srgbClr val="4CCAE8"/>
                    </a:gs>
                    <a:gs pos="100000">
                      <a:srgbClr val="296D7E"/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pPr algn="l"/>
                  <a:endParaRPr lang="ru-RU">
                    <a:latin typeface="Calibri" pitchFamily="34" charset="0"/>
                  </a:endParaRPr>
                </a:p>
              </p:txBody>
            </p:sp>
            <p:sp>
              <p:nvSpPr>
                <p:cNvPr id="14361" name="Oval 62"/>
                <p:cNvSpPr>
                  <a:spLocks noChangeArrowheads="1"/>
                </p:cNvSpPr>
                <p:nvPr/>
              </p:nvSpPr>
              <p:spPr bwMode="gray">
                <a:xfrm rot="-2492218">
                  <a:off x="1248" y="1248"/>
                  <a:ext cx="2254" cy="32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08093"/>
                    </a:gs>
                    <a:gs pos="100000">
                      <a:srgbClr val="4CCAE8">
                        <a:alpha val="0"/>
                      </a:srgb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pPr algn="l"/>
                  <a:endParaRPr lang="ru-RU">
                    <a:latin typeface="Calibri" pitchFamily="34" charset="0"/>
                  </a:endParaRPr>
                </a:p>
              </p:txBody>
            </p:sp>
          </p:grpSp>
          <p:sp>
            <p:nvSpPr>
              <p:cNvPr id="14357" name="Text Box 63"/>
              <p:cNvSpPr txBox="1">
                <a:spLocks noChangeArrowheads="1"/>
              </p:cNvSpPr>
              <p:nvPr/>
            </p:nvSpPr>
            <p:spPr bwMode="gray">
              <a:xfrm rot="-2421758">
                <a:off x="1765" y="1349"/>
                <a:ext cx="1063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uk-UA" sz="2000">
                    <a:solidFill>
                      <a:srgbClr val="FFFFFF"/>
                    </a:solidFill>
                    <a:latin typeface="Calibri" pitchFamily="34" charset="0"/>
                  </a:rPr>
                  <a:t>Хома Кичатий</a:t>
                </a:r>
                <a:endParaRPr lang="en-US" sz="20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grpSp>
          <p:nvGrpSpPr>
            <p:cNvPr id="10" name="Group 64"/>
            <p:cNvGrpSpPr>
              <a:grpSpLocks/>
            </p:cNvGrpSpPr>
            <p:nvPr/>
          </p:nvGrpSpPr>
          <p:grpSpPr bwMode="auto">
            <a:xfrm rot="1056077">
              <a:off x="2776538" y="4937125"/>
              <a:ext cx="3816350" cy="927100"/>
              <a:chOff x="1724" y="1634"/>
              <a:chExt cx="2404" cy="584"/>
            </a:xfrm>
          </p:grpSpPr>
          <p:grpSp>
            <p:nvGrpSpPr>
              <p:cNvPr id="11" name="Group 65"/>
              <p:cNvGrpSpPr>
                <a:grpSpLocks/>
              </p:cNvGrpSpPr>
              <p:nvPr/>
            </p:nvGrpSpPr>
            <p:grpSpPr bwMode="auto">
              <a:xfrm>
                <a:off x="1724" y="1634"/>
                <a:ext cx="2404" cy="382"/>
                <a:chOff x="1724" y="1634"/>
                <a:chExt cx="2404" cy="382"/>
              </a:xfrm>
            </p:grpSpPr>
            <p:sp>
              <p:nvSpPr>
                <p:cNvPr id="14352" name="Oval 66"/>
                <p:cNvSpPr>
                  <a:spLocks noChangeArrowheads="1"/>
                </p:cNvSpPr>
                <p:nvPr/>
              </p:nvSpPr>
              <p:spPr bwMode="gray">
                <a:xfrm rot="-1786701">
                  <a:off x="1724" y="1634"/>
                  <a:ext cx="2393" cy="36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50000">
                      <a:srgbClr val="B296F2"/>
                    </a:gs>
                    <a:gs pos="100000">
                      <a:srgbClr val="FFFFFF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pPr algn="l"/>
                  <a:endParaRPr lang="ru-RU">
                    <a:latin typeface="Calibri" pitchFamily="34" charset="0"/>
                  </a:endParaRPr>
                </a:p>
              </p:txBody>
            </p:sp>
            <p:sp>
              <p:nvSpPr>
                <p:cNvPr id="14353" name="Oval 67"/>
                <p:cNvSpPr>
                  <a:spLocks noChangeArrowheads="1"/>
                </p:cNvSpPr>
                <p:nvPr/>
              </p:nvSpPr>
              <p:spPr bwMode="gray">
                <a:xfrm rot="-1786701">
                  <a:off x="1728" y="1638"/>
                  <a:ext cx="2400" cy="3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B296F2">
                        <a:alpha val="32001"/>
                      </a:srgbClr>
                    </a:gs>
                    <a:gs pos="100000">
                      <a:srgbClr val="000000">
                        <a:alpha val="89998"/>
                      </a:srgb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pPr algn="l"/>
                  <a:endParaRPr lang="ru-RU">
                    <a:latin typeface="Calibri" pitchFamily="34" charset="0"/>
                  </a:endParaRPr>
                </a:p>
              </p:txBody>
            </p:sp>
            <p:sp>
              <p:nvSpPr>
                <p:cNvPr id="14354" name="Oval 68"/>
                <p:cNvSpPr>
                  <a:spLocks noChangeArrowheads="1"/>
                </p:cNvSpPr>
                <p:nvPr/>
              </p:nvSpPr>
              <p:spPr bwMode="gray">
                <a:xfrm rot="-1786701">
                  <a:off x="1728" y="1659"/>
                  <a:ext cx="2348" cy="32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05183"/>
                    </a:gs>
                    <a:gs pos="50000">
                      <a:srgbClr val="B296F2"/>
                    </a:gs>
                    <a:gs pos="100000">
                      <a:srgbClr val="605183"/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pPr algn="l"/>
                  <a:endParaRPr lang="ru-RU">
                    <a:latin typeface="Calibri" pitchFamily="34" charset="0"/>
                  </a:endParaRPr>
                </a:p>
              </p:txBody>
            </p:sp>
            <p:sp>
              <p:nvSpPr>
                <p:cNvPr id="14355" name="Oval 69"/>
                <p:cNvSpPr>
                  <a:spLocks noChangeArrowheads="1"/>
                </p:cNvSpPr>
                <p:nvPr/>
              </p:nvSpPr>
              <p:spPr bwMode="gray">
                <a:xfrm rot="-1786701">
                  <a:off x="1746" y="1677"/>
                  <a:ext cx="2348" cy="32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15F9A"/>
                    </a:gs>
                    <a:gs pos="100000">
                      <a:srgbClr val="B296F2">
                        <a:alpha val="0"/>
                      </a:srgb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pPr algn="l"/>
                  <a:endParaRPr lang="ru-RU">
                    <a:latin typeface="Calibri" pitchFamily="34" charset="0"/>
                  </a:endParaRPr>
                </a:p>
              </p:txBody>
            </p:sp>
          </p:grpSp>
          <p:sp>
            <p:nvSpPr>
              <p:cNvPr id="14351" name="Text Box 70"/>
              <p:cNvSpPr txBox="1">
                <a:spLocks noChangeArrowheads="1"/>
              </p:cNvSpPr>
              <p:nvPr/>
            </p:nvSpPr>
            <p:spPr bwMode="gray">
              <a:xfrm rot="-1817529">
                <a:off x="2290" y="1968"/>
                <a:ext cx="410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uk-UA" sz="2000">
                    <a:solidFill>
                      <a:srgbClr val="FFFFFF"/>
                    </a:solidFill>
                    <a:latin typeface="Calibri" pitchFamily="34" charset="0"/>
                  </a:rPr>
                  <a:t>Гнат</a:t>
                </a:r>
                <a:endParaRPr lang="en-US" sz="20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grpSp>
          <p:nvGrpSpPr>
            <p:cNvPr id="12" name="Group 71"/>
            <p:cNvGrpSpPr>
              <a:grpSpLocks/>
            </p:cNvGrpSpPr>
            <p:nvPr/>
          </p:nvGrpSpPr>
          <p:grpSpPr bwMode="auto">
            <a:xfrm rot="2457309">
              <a:off x="2560638" y="5967413"/>
              <a:ext cx="3665537" cy="930275"/>
              <a:chOff x="1248" y="1200"/>
              <a:chExt cx="2309" cy="586"/>
            </a:xfrm>
          </p:grpSpPr>
          <p:grpSp>
            <p:nvGrpSpPr>
              <p:cNvPr id="13" name="Group 72"/>
              <p:cNvGrpSpPr>
                <a:grpSpLocks/>
              </p:cNvGrpSpPr>
              <p:nvPr/>
            </p:nvGrpSpPr>
            <p:grpSpPr bwMode="auto">
              <a:xfrm>
                <a:off x="1248" y="1200"/>
                <a:ext cx="2309" cy="378"/>
                <a:chOff x="1243" y="1200"/>
                <a:chExt cx="2309" cy="378"/>
              </a:xfrm>
            </p:grpSpPr>
            <p:sp>
              <p:nvSpPr>
                <p:cNvPr id="14346" name="Oval 73"/>
                <p:cNvSpPr>
                  <a:spLocks noChangeArrowheads="1"/>
                </p:cNvSpPr>
                <p:nvPr/>
              </p:nvSpPr>
              <p:spPr bwMode="gray">
                <a:xfrm rot="-2492218">
                  <a:off x="1243" y="1200"/>
                  <a:ext cx="2297" cy="36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50000">
                      <a:srgbClr val="4CCAE8"/>
                    </a:gs>
                    <a:gs pos="100000">
                      <a:srgbClr val="FFFFFF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pPr algn="l"/>
                  <a:endParaRPr lang="ru-RU">
                    <a:latin typeface="Calibri" pitchFamily="34" charset="0"/>
                  </a:endParaRPr>
                </a:p>
              </p:txBody>
            </p:sp>
            <p:sp>
              <p:nvSpPr>
                <p:cNvPr id="14347" name="Oval 74"/>
                <p:cNvSpPr>
                  <a:spLocks noChangeArrowheads="1"/>
                </p:cNvSpPr>
                <p:nvPr/>
              </p:nvSpPr>
              <p:spPr bwMode="gray">
                <a:xfrm rot="-2492218">
                  <a:off x="1248" y="1200"/>
                  <a:ext cx="2304" cy="3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CCAE8">
                        <a:alpha val="32001"/>
                      </a:srgbClr>
                    </a:gs>
                    <a:gs pos="100000">
                      <a:srgbClr val="000000">
                        <a:alpha val="89998"/>
                      </a:srgb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pPr algn="l"/>
                  <a:endParaRPr lang="ru-RU">
                    <a:latin typeface="Calibri" pitchFamily="34" charset="0"/>
                  </a:endParaRPr>
                </a:p>
              </p:txBody>
            </p:sp>
            <p:sp>
              <p:nvSpPr>
                <p:cNvPr id="14348" name="Oval 75"/>
                <p:cNvSpPr>
                  <a:spLocks noChangeArrowheads="1"/>
                </p:cNvSpPr>
                <p:nvPr/>
              </p:nvSpPr>
              <p:spPr bwMode="gray">
                <a:xfrm rot="-2492218">
                  <a:off x="1248" y="1248"/>
                  <a:ext cx="2254" cy="32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296D7E"/>
                    </a:gs>
                    <a:gs pos="50000">
                      <a:srgbClr val="4CCAE8"/>
                    </a:gs>
                    <a:gs pos="100000">
                      <a:srgbClr val="296D7E"/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pPr algn="l"/>
                  <a:endParaRPr lang="ru-RU">
                    <a:latin typeface="Calibri" pitchFamily="34" charset="0"/>
                  </a:endParaRPr>
                </a:p>
              </p:txBody>
            </p:sp>
            <p:sp>
              <p:nvSpPr>
                <p:cNvPr id="14349" name="Oval 76"/>
                <p:cNvSpPr>
                  <a:spLocks noChangeArrowheads="1"/>
                </p:cNvSpPr>
                <p:nvPr/>
              </p:nvSpPr>
              <p:spPr bwMode="gray">
                <a:xfrm rot="-2492218">
                  <a:off x="1248" y="1248"/>
                  <a:ext cx="2254" cy="32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08093"/>
                    </a:gs>
                    <a:gs pos="100000">
                      <a:srgbClr val="4CCAE8">
                        <a:alpha val="0"/>
                      </a:srgb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pPr algn="l"/>
                  <a:endParaRPr lang="ru-RU">
                    <a:latin typeface="Calibri" pitchFamily="34" charset="0"/>
                  </a:endParaRPr>
                </a:p>
              </p:txBody>
            </p:sp>
          </p:grpSp>
          <p:sp>
            <p:nvSpPr>
              <p:cNvPr id="14345" name="Text Box 77"/>
              <p:cNvSpPr txBox="1">
                <a:spLocks noChangeArrowheads="1"/>
              </p:cNvSpPr>
              <p:nvPr/>
            </p:nvSpPr>
            <p:spPr bwMode="gray">
              <a:xfrm rot="-2421758">
                <a:off x="1836" y="1536"/>
                <a:ext cx="489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uk-UA" sz="2000">
                    <a:solidFill>
                      <a:srgbClr val="FFFFFF"/>
                    </a:solidFill>
                    <a:latin typeface="Calibri" pitchFamily="34" charset="0"/>
                  </a:rPr>
                  <a:t>Стеха</a:t>
                </a:r>
                <a:endParaRPr lang="en-US" sz="20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</p:grpSp>
      <p:sp>
        <p:nvSpPr>
          <p:cNvPr id="49" name="Заголовок 1"/>
          <p:cNvSpPr>
            <a:spLocks noGrp="1"/>
          </p:cNvSpPr>
          <p:nvPr>
            <p:ph type="title"/>
          </p:nvPr>
        </p:nvSpPr>
        <p:spPr>
          <a:xfrm>
            <a:off x="1000100" y="285728"/>
            <a:ext cx="6815110" cy="1382972"/>
          </a:xfrm>
        </p:spPr>
        <p:txBody>
          <a:bodyPr/>
          <a:lstStyle/>
          <a:p>
            <a:pPr algn="ctr"/>
            <a:r>
              <a:rPr lang="uk-UA" dirty="0" smtClean="0"/>
              <a:t>Герої із якого твору подані на слайді?</a:t>
            </a:r>
            <a:endParaRPr lang="ru-RU" dirty="0"/>
          </a:p>
        </p:txBody>
      </p:sp>
      <p:sp>
        <p:nvSpPr>
          <p:cNvPr id="50" name="Управляющая кнопка: домой 49">
            <a:hlinkClick r:id="rId2" action="ppaction://hlinksldjump" highlightClick="1"/>
          </p:cNvPr>
          <p:cNvSpPr/>
          <p:nvPr/>
        </p:nvSpPr>
        <p:spPr>
          <a:xfrm>
            <a:off x="7929586" y="5572140"/>
            <a:ext cx="785818" cy="85725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435975" cy="1714500"/>
          </a:xfrm>
        </p:spPr>
        <p:txBody>
          <a:bodyPr/>
          <a:lstStyle/>
          <a:p>
            <a:pPr algn="ctr"/>
            <a:r>
              <a:rPr lang="ru-RU" sz="3600" dirty="0">
                <a:latin typeface="Constantia" pitchFamily="18" charset="0"/>
              </a:rPr>
              <a:t>На думку Т. </a:t>
            </a:r>
            <a:r>
              <a:rPr lang="ru-RU" sz="3600" dirty="0" err="1">
                <a:latin typeface="Constantia" pitchFamily="18" charset="0"/>
              </a:rPr>
              <a:t>Шевченка</a:t>
            </a:r>
            <a:r>
              <a:rPr lang="ru-RU" sz="3600" dirty="0">
                <a:latin typeface="Constantia" pitchFamily="18" charset="0"/>
              </a:rPr>
              <a:t> («</a:t>
            </a:r>
            <a:r>
              <a:rPr lang="ru-RU" sz="3600" dirty="0" err="1">
                <a:latin typeface="Constantia" pitchFamily="18" charset="0"/>
              </a:rPr>
              <a:t>Чигрине</a:t>
            </a:r>
            <a:r>
              <a:rPr lang="ru-RU" sz="3600" dirty="0">
                <a:latin typeface="Constantia" pitchFamily="18" charset="0"/>
              </a:rPr>
              <a:t>, </a:t>
            </a:r>
            <a:r>
              <a:rPr lang="ru-RU" sz="3600" dirty="0" err="1">
                <a:latin typeface="Constantia" pitchFamily="18" charset="0"/>
              </a:rPr>
              <a:t>Чигрине</a:t>
            </a:r>
            <a:r>
              <a:rPr lang="ru-RU" sz="3600" dirty="0">
                <a:latin typeface="Constantia" pitchFamily="18" charset="0"/>
              </a:rPr>
              <a:t>»), «</a:t>
            </a:r>
            <a:r>
              <a:rPr lang="ru-RU" sz="3600" dirty="0" err="1">
                <a:latin typeface="Constantia" pitchFamily="18" charset="0"/>
              </a:rPr>
              <a:t>Вкраїна</a:t>
            </a:r>
            <a:r>
              <a:rPr lang="ru-RU" sz="3600" dirty="0">
                <a:latin typeface="Constantia" pitchFamily="18" charset="0"/>
              </a:rPr>
              <a:t> </a:t>
            </a:r>
            <a:r>
              <a:rPr lang="ru-RU" sz="3600" dirty="0" err="1">
                <a:latin typeface="Constantia" pitchFamily="18" charset="0"/>
              </a:rPr>
              <a:t>надію</a:t>
            </a:r>
            <a:r>
              <a:rPr lang="ru-RU" sz="3600" dirty="0">
                <a:latin typeface="Constantia" pitchFamily="18" charset="0"/>
              </a:rPr>
              <a:t/>
            </a:r>
            <a:br>
              <a:rPr lang="ru-RU" sz="3600" dirty="0">
                <a:latin typeface="Constantia" pitchFamily="18" charset="0"/>
              </a:rPr>
            </a:br>
            <a:r>
              <a:rPr lang="ru-RU" sz="3600" dirty="0">
                <a:latin typeface="Constantia" pitchFamily="18" charset="0"/>
              </a:rPr>
              <a:t>в степу </a:t>
            </a:r>
            <a:r>
              <a:rPr lang="ru-RU" sz="3600" dirty="0" err="1">
                <a:latin typeface="Constantia" pitchFamily="18" charset="0"/>
              </a:rPr>
              <a:t>оддала</a:t>
            </a:r>
            <a:r>
              <a:rPr lang="ru-RU" sz="3600" dirty="0">
                <a:latin typeface="Constantia" pitchFamily="18" charset="0"/>
              </a:rPr>
              <a:t>»…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29124" y="2214554"/>
            <a:ext cx="4400552" cy="3849688"/>
          </a:xfrm>
        </p:spPr>
        <p:txBody>
          <a:bodyPr/>
          <a:lstStyle/>
          <a:p>
            <a:pPr algn="l">
              <a:buFontTx/>
              <a:buNone/>
            </a:pPr>
            <a:r>
              <a:rPr lang="ru-RU" dirty="0"/>
              <a:t>А </a:t>
            </a:r>
            <a:r>
              <a:rPr lang="ru-RU" dirty="0" err="1"/>
              <a:t>Усім</a:t>
            </a:r>
            <a:r>
              <a:rPr lang="ru-RU" dirty="0"/>
              <a:t>, </a:t>
            </a:r>
            <a:r>
              <a:rPr lang="ru-RU" dirty="0" err="1"/>
              <a:t>хто</a:t>
            </a:r>
            <a:r>
              <a:rPr lang="ru-RU" dirty="0"/>
              <a:t> </a:t>
            </a:r>
            <a:r>
              <a:rPr lang="ru-RU" dirty="0" err="1"/>
              <a:t>її</a:t>
            </a:r>
            <a:r>
              <a:rPr lang="ru-RU" dirty="0"/>
              <a:t> </a:t>
            </a:r>
            <a:r>
              <a:rPr lang="ru-RU" dirty="0" err="1"/>
              <a:t>вартий</a:t>
            </a:r>
            <a:r>
              <a:rPr lang="ru-RU" dirty="0"/>
              <a:t>. </a:t>
            </a:r>
          </a:p>
          <a:p>
            <a:pPr algn="l">
              <a:buFontTx/>
              <a:buNone/>
            </a:pPr>
            <a:r>
              <a:rPr lang="ru-RU" dirty="0"/>
              <a:t>Б </a:t>
            </a:r>
            <a:r>
              <a:rPr lang="ru-RU" dirty="0" err="1"/>
              <a:t>Славетному</a:t>
            </a:r>
            <a:r>
              <a:rPr lang="ru-RU" dirty="0"/>
              <a:t> </a:t>
            </a:r>
            <a:r>
              <a:rPr lang="ru-RU" dirty="0" err="1"/>
              <a:t>козацтву</a:t>
            </a:r>
            <a:r>
              <a:rPr lang="ru-RU" dirty="0"/>
              <a:t>. </a:t>
            </a:r>
          </a:p>
          <a:p>
            <a:pPr algn="l">
              <a:buFontTx/>
              <a:buNone/>
            </a:pPr>
            <a:r>
              <a:rPr lang="ru-RU" dirty="0"/>
              <a:t>В </a:t>
            </a:r>
            <a:r>
              <a:rPr lang="ru-RU" dirty="0" err="1"/>
              <a:t>Лірникам</a:t>
            </a:r>
            <a:r>
              <a:rPr lang="ru-RU" dirty="0"/>
              <a:t> </a:t>
            </a:r>
            <a:r>
              <a:rPr lang="ru-RU" dirty="0" err="1"/>
              <a:t>і</a:t>
            </a:r>
            <a:r>
              <a:rPr lang="ru-RU" dirty="0"/>
              <a:t> кобзарям. </a:t>
            </a:r>
          </a:p>
          <a:p>
            <a:pPr algn="l">
              <a:buFontTx/>
              <a:buNone/>
            </a:pPr>
            <a:r>
              <a:rPr lang="ru-RU" dirty="0"/>
              <a:t>Г </a:t>
            </a:r>
            <a:r>
              <a:rPr lang="ru-RU" dirty="0" err="1"/>
              <a:t>Майбутньому</a:t>
            </a:r>
            <a:r>
              <a:rPr lang="ru-RU" dirty="0"/>
              <a:t> </a:t>
            </a:r>
            <a:r>
              <a:rPr lang="ru-RU" dirty="0" err="1"/>
              <a:t>поколінню</a:t>
            </a:r>
            <a:r>
              <a:rPr lang="ru-RU" dirty="0"/>
              <a:t>.</a:t>
            </a:r>
          </a:p>
        </p:txBody>
      </p:sp>
      <p:pic>
        <p:nvPicPr>
          <p:cNvPr id="30724" name="Picture 4" descr="76858445_ornament2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96075" y="4776788"/>
            <a:ext cx="2447925" cy="2081212"/>
          </a:xfrm>
          <a:prstGeom prst="rect">
            <a:avLst/>
          </a:prstGeom>
          <a:noFill/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3071802" y="5715016"/>
            <a:ext cx="785818" cy="85725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6957986" cy="1454410"/>
          </a:xfrm>
        </p:spPr>
        <p:txBody>
          <a:bodyPr/>
          <a:lstStyle/>
          <a:p>
            <a:pPr algn="ctr"/>
            <a:r>
              <a:rPr lang="uk-UA" dirty="0" smtClean="0"/>
              <a:t>До якого твору </a:t>
            </a:r>
            <a:br>
              <a:rPr lang="uk-UA" dirty="0" smtClean="0"/>
            </a:br>
            <a:r>
              <a:rPr lang="uk-UA" dirty="0" smtClean="0"/>
              <a:t>Т. Шевченка може стати ілюстрацією ця картина?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Файл:Caucwar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714488"/>
            <a:ext cx="7516436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215338" y="5857892"/>
            <a:ext cx="785818" cy="85725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7643866" cy="1285884"/>
          </a:xfrm>
        </p:spPr>
        <p:txBody>
          <a:bodyPr/>
          <a:lstStyle/>
          <a:p>
            <a:pPr algn="ctr"/>
            <a:r>
              <a:rPr lang="uk-UA" dirty="0" smtClean="0"/>
              <a:t>Як зображена на світлині споруда пов'язана з долею Шевченка?</a:t>
            </a:r>
            <a:endParaRPr lang="ru-RU" dirty="0"/>
          </a:p>
        </p:txBody>
      </p:sp>
      <p:pic>
        <p:nvPicPr>
          <p:cNvPr id="4" name="Рисунок 3" descr="Изображение 58.jpg"/>
          <p:cNvPicPr>
            <a:picLocks noChangeAspect="1"/>
          </p:cNvPicPr>
          <p:nvPr/>
        </p:nvPicPr>
        <p:blipFill>
          <a:blip r:embed="rId2" cstate="print"/>
          <a:srcRect b="12916"/>
          <a:stretch>
            <a:fillRect/>
          </a:stretch>
        </p:blipFill>
        <p:spPr>
          <a:xfrm>
            <a:off x="928661" y="2000240"/>
            <a:ext cx="7448565" cy="48577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358182" y="5857892"/>
            <a:ext cx="785818" cy="85725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Горизонтальный свиток 4"/>
          <p:cNvSpPr/>
          <p:nvPr/>
        </p:nvSpPr>
        <p:spPr>
          <a:xfrm>
            <a:off x="500034" y="2928934"/>
            <a:ext cx="8429684" cy="221457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428604"/>
            <a:ext cx="8329642" cy="5697559"/>
          </a:xfrm>
        </p:spPr>
        <p:txBody>
          <a:bodyPr/>
          <a:lstStyle/>
          <a:p>
            <a:pPr algn="l">
              <a:buNone/>
            </a:pPr>
            <a:r>
              <a:rPr lang="uk-UA" b="1" dirty="0" smtClean="0"/>
              <a:t>Прочитайте літери в рядках. </a:t>
            </a:r>
            <a:r>
              <a:rPr lang="uk-UA" dirty="0" smtClean="0"/>
              <a:t>Видаливши з них слова відомої поезії Т. Шевченка про своє дитинство, можна буде прочитати назву поезії, якою поет розпочав свою захалявну книжечку під час заслання в Орській фортеці 1848 р.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3429000"/>
            <a:ext cx="815479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 А Е Н Н У І М Т О Р З И Н Н О А В Д У Ц</a:t>
            </a:r>
          </a:p>
          <a:p>
            <a:pPr algn="ctr"/>
            <a:r>
              <a:rPr lang="uk-UA" sz="36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 В Т І И Р Й Ш М У И В Н А </a:t>
            </a:r>
            <a:r>
              <a:rPr lang="uk-UA" sz="3600" b="1" dirty="0" err="1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r>
              <a:rPr lang="uk-UA" sz="36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Т Л Ь О</a:t>
            </a:r>
            <a:endParaRPr lang="ru-RU" sz="3600" b="1" cap="none" spc="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3071802" y="5715016"/>
            <a:ext cx="785818" cy="85725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688" y="428604"/>
            <a:ext cx="8858312" cy="1643050"/>
          </a:xfrm>
        </p:spPr>
        <p:txBody>
          <a:bodyPr>
            <a:normAutofit/>
          </a:bodyPr>
          <a:lstStyle/>
          <a:p>
            <a:pPr algn="l">
              <a:buNone/>
            </a:pPr>
            <a:r>
              <a:rPr lang="uk-UA" sz="3600" dirty="0" smtClean="0"/>
              <a:t>Назви ім'я героїні поеми </a:t>
            </a:r>
            <a:r>
              <a:rPr lang="uk-UA" sz="3600" dirty="0" err="1" smtClean="0"/>
              <a:t>“Слепая”</a:t>
            </a:r>
            <a:endParaRPr lang="ru-RU" sz="3600" dirty="0"/>
          </a:p>
        </p:txBody>
      </p:sp>
      <p:grpSp>
        <p:nvGrpSpPr>
          <p:cNvPr id="14" name="Группа 13"/>
          <p:cNvGrpSpPr/>
          <p:nvPr/>
        </p:nvGrpSpPr>
        <p:grpSpPr>
          <a:xfrm>
            <a:off x="214282" y="714356"/>
            <a:ext cx="8650457" cy="4214822"/>
            <a:chOff x="214282" y="714356"/>
            <a:chExt cx="8650457" cy="4214822"/>
          </a:xfrm>
        </p:grpSpPr>
        <p:pic>
          <p:nvPicPr>
            <p:cNvPr id="3074" name="Picture 2" descr="http://edaplus.info/food_pictures/guelder_rose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429388" y="2643182"/>
              <a:ext cx="2435351" cy="2238374"/>
            </a:xfrm>
            <a:prstGeom prst="rect">
              <a:avLst/>
            </a:prstGeom>
            <a:noFill/>
          </p:spPr>
        </p:pic>
        <p:pic>
          <p:nvPicPr>
            <p:cNvPr id="3075" name="Picture 3" descr="C:\Users\Public\Pictures\Sample Pictures\osa-color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714744" y="2500306"/>
              <a:ext cx="2428872" cy="2428872"/>
            </a:xfrm>
            <a:prstGeom prst="rect">
              <a:avLst/>
            </a:prstGeom>
            <a:noFill/>
          </p:spPr>
        </p:pic>
        <p:pic>
          <p:nvPicPr>
            <p:cNvPr id="3076" name="Picture 4" descr="C:\Users\Public\Pictures\Sample Pictures\7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14282" y="3000372"/>
              <a:ext cx="2691833" cy="1485892"/>
            </a:xfrm>
            <a:prstGeom prst="rect">
              <a:avLst/>
            </a:prstGeom>
            <a:noFill/>
          </p:spPr>
        </p:pic>
        <p:sp>
          <p:nvSpPr>
            <p:cNvPr id="7" name="TextBox 6"/>
            <p:cNvSpPr txBox="1"/>
            <p:nvPr/>
          </p:nvSpPr>
          <p:spPr>
            <a:xfrm>
              <a:off x="2500298" y="1071546"/>
              <a:ext cx="500066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16600" dirty="0" smtClean="0">
                  <a:latin typeface="Times New Roman" pitchFamily="18" charset="0"/>
                  <a:cs typeface="Times New Roman" pitchFamily="18" charset="0"/>
                </a:rPr>
                <a:t>,</a:t>
              </a:r>
              <a:endParaRPr lang="ru-RU" sz="166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643306" y="1000108"/>
              <a:ext cx="500066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16600" dirty="0" smtClean="0">
                  <a:latin typeface="Times New Roman" pitchFamily="18" charset="0"/>
                  <a:cs typeface="Times New Roman" pitchFamily="18" charset="0"/>
                </a:rPr>
                <a:t>,</a:t>
              </a:r>
              <a:endParaRPr lang="ru-RU" sz="166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072198" y="714356"/>
              <a:ext cx="500066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16600" dirty="0" smtClean="0">
                  <a:latin typeface="Times New Roman" pitchFamily="18" charset="0"/>
                  <a:cs typeface="Times New Roman" pitchFamily="18" charset="0"/>
                </a:rPr>
                <a:t>,</a:t>
              </a:r>
              <a:endParaRPr lang="ru-RU" sz="166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429388" y="714356"/>
              <a:ext cx="500066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16600" dirty="0" smtClean="0">
                  <a:latin typeface="Times New Roman" pitchFamily="18" charset="0"/>
                  <a:cs typeface="Times New Roman" pitchFamily="18" charset="0"/>
                </a:rPr>
                <a:t>,</a:t>
              </a:r>
              <a:endParaRPr lang="ru-RU" sz="166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786578" y="714356"/>
              <a:ext cx="500066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16600" dirty="0" smtClean="0">
                  <a:latin typeface="Times New Roman" pitchFamily="18" charset="0"/>
                  <a:cs typeface="Times New Roman" pitchFamily="18" charset="0"/>
                </a:rPr>
                <a:t>,</a:t>
              </a:r>
              <a:endParaRPr lang="ru-RU" sz="166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143768" y="714356"/>
              <a:ext cx="500066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16600" dirty="0" smtClean="0">
                  <a:latin typeface="Times New Roman" pitchFamily="18" charset="0"/>
                  <a:cs typeface="Times New Roman" pitchFamily="18" charset="0"/>
                </a:rPr>
                <a:t>,</a:t>
              </a:r>
              <a:endParaRPr lang="ru-RU" sz="166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3" name="Управляющая кнопка: домой 12">
            <a:hlinkClick r:id="rId5" action="ppaction://hlinksldjump" highlightClick="1"/>
          </p:cNvPr>
          <p:cNvSpPr/>
          <p:nvPr/>
        </p:nvSpPr>
        <p:spPr>
          <a:xfrm>
            <a:off x="3071802" y="5715016"/>
            <a:ext cx="785818" cy="85725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Прямоугольник 41"/>
          <p:cNvSpPr/>
          <p:nvPr/>
        </p:nvSpPr>
        <p:spPr>
          <a:xfrm>
            <a:off x="3500430" y="2500306"/>
            <a:ext cx="5214974" cy="392909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428604"/>
            <a:ext cx="7429552" cy="4137323"/>
          </a:xfrm>
        </p:spPr>
        <p:txBody>
          <a:bodyPr>
            <a:normAutofit/>
          </a:bodyPr>
          <a:lstStyle/>
          <a:p>
            <a:pPr algn="l">
              <a:buNone/>
            </a:pPr>
            <a:r>
              <a:rPr lang="uk-UA" sz="3600" dirty="0" smtClean="0"/>
              <a:t>		Відшукай у квадраті назву міста, де було написано поему </a:t>
            </a:r>
            <a:r>
              <a:rPr lang="uk-UA" sz="3600" dirty="0" err="1" smtClean="0"/>
              <a:t>“Тризна”</a:t>
            </a:r>
            <a:endParaRPr lang="ru-RU" sz="3600" dirty="0"/>
          </a:p>
        </p:txBody>
      </p:sp>
      <p:grpSp>
        <p:nvGrpSpPr>
          <p:cNvPr id="43" name="Группа 42"/>
          <p:cNvGrpSpPr/>
          <p:nvPr/>
        </p:nvGrpSpPr>
        <p:grpSpPr>
          <a:xfrm>
            <a:off x="3714744" y="2786057"/>
            <a:ext cx="4643471" cy="3429025"/>
            <a:chOff x="3929059" y="2571744"/>
            <a:chExt cx="2714645" cy="2143935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 rot="5400000">
              <a:off x="4072729" y="3713959"/>
              <a:ext cx="2000264" cy="1588"/>
            </a:xfrm>
            <a:prstGeom prst="line">
              <a:avLst/>
            </a:prstGeom>
            <a:ln w="730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/>
          </p:nvCxnSpPr>
          <p:spPr>
            <a:xfrm rot="5400000">
              <a:off x="4501357" y="3713959"/>
              <a:ext cx="2000264" cy="1588"/>
            </a:xfrm>
            <a:prstGeom prst="line">
              <a:avLst/>
            </a:prstGeom>
            <a:ln w="730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 flipV="1">
              <a:off x="5462195" y="2714621"/>
              <a:ext cx="1143008" cy="9524"/>
            </a:xfrm>
            <a:prstGeom prst="line">
              <a:avLst/>
            </a:prstGeom>
            <a:ln w="730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rot="5400000">
              <a:off x="4679158" y="3750472"/>
              <a:ext cx="1928827" cy="1588"/>
            </a:xfrm>
            <a:prstGeom prst="line">
              <a:avLst/>
            </a:prstGeom>
            <a:ln w="730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 rot="5400000">
              <a:off x="5608646" y="3749678"/>
              <a:ext cx="1928827" cy="1588"/>
            </a:xfrm>
            <a:prstGeom prst="line">
              <a:avLst/>
            </a:prstGeom>
            <a:ln w="730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>
              <a:off x="5643571" y="3643315"/>
              <a:ext cx="928694" cy="1588"/>
            </a:xfrm>
            <a:prstGeom prst="line">
              <a:avLst/>
            </a:prstGeom>
            <a:ln w="730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 rot="5400000">
              <a:off x="5286381" y="4214819"/>
              <a:ext cx="1000132" cy="1588"/>
            </a:xfrm>
            <a:prstGeom prst="line">
              <a:avLst/>
            </a:prstGeom>
            <a:ln w="730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>
              <a:off x="5930117" y="4214025"/>
              <a:ext cx="1000132" cy="1588"/>
            </a:xfrm>
            <a:prstGeom prst="line">
              <a:avLst/>
            </a:prstGeom>
            <a:ln w="730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/>
            <p:nvPr/>
          </p:nvCxnSpPr>
          <p:spPr>
            <a:xfrm rot="5400000">
              <a:off x="5679290" y="3893348"/>
              <a:ext cx="857256" cy="642942"/>
            </a:xfrm>
            <a:prstGeom prst="line">
              <a:avLst/>
            </a:prstGeom>
            <a:ln w="730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 rot="5400000">
              <a:off x="4214017" y="3643315"/>
              <a:ext cx="2143935" cy="794"/>
            </a:xfrm>
            <a:prstGeom prst="line">
              <a:avLst/>
            </a:prstGeom>
            <a:ln w="730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 rot="10800000">
              <a:off x="3929059" y="2571745"/>
              <a:ext cx="2714645" cy="1588"/>
            </a:xfrm>
            <a:prstGeom prst="line">
              <a:avLst/>
            </a:prstGeom>
            <a:ln w="730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>
              <a:stCxn id="39" idx="0"/>
            </p:cNvCxnSpPr>
            <p:nvPr/>
          </p:nvCxnSpPr>
          <p:spPr>
            <a:xfrm flipH="1">
              <a:off x="4071936" y="3759158"/>
              <a:ext cx="973878" cy="955727"/>
            </a:xfrm>
            <a:prstGeom prst="line">
              <a:avLst/>
            </a:prstGeom>
            <a:ln w="730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Дуга 38"/>
            <p:cNvSpPr/>
            <p:nvPr/>
          </p:nvSpPr>
          <p:spPr>
            <a:xfrm rot="16621971">
              <a:off x="4378095" y="2483435"/>
              <a:ext cx="1024950" cy="1523237"/>
            </a:xfrm>
            <a:prstGeom prst="arc">
              <a:avLst>
                <a:gd name="adj1" fmla="val 9369871"/>
                <a:gd name="adj2" fmla="val 764707"/>
              </a:avLst>
            </a:prstGeom>
            <a:ln w="730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/>
            <p:cNvSpPr/>
            <p:nvPr/>
          </p:nvSpPr>
          <p:spPr>
            <a:xfrm>
              <a:off x="4286248" y="2928934"/>
              <a:ext cx="642942" cy="642942"/>
            </a:xfrm>
            <a:prstGeom prst="ellipse">
              <a:avLst/>
            </a:prstGeom>
            <a:solidFill>
              <a:schemeClr val="bg1"/>
            </a:solidFill>
            <a:ln w="730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9" name="Управляющая кнопка: домой 18">
            <a:hlinkClick r:id="rId2" action="ppaction://hlinksldjump" highlightClick="1"/>
          </p:cNvPr>
          <p:cNvSpPr/>
          <p:nvPr/>
        </p:nvSpPr>
        <p:spPr>
          <a:xfrm>
            <a:off x="2143108" y="5643578"/>
            <a:ext cx="785818" cy="85725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66" y="571480"/>
            <a:ext cx="6643734" cy="413732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3600" dirty="0" smtClean="0"/>
              <a:t>Прізвище художника, з яким вперше познайомився молодий Шевченко у Літньому саду</a:t>
            </a:r>
            <a:endParaRPr lang="ru-RU" sz="3600" dirty="0"/>
          </a:p>
        </p:txBody>
      </p:sp>
      <p:pic>
        <p:nvPicPr>
          <p:cNvPr id="2050" name="Picture 2" descr="http://img-fotki.yandex.ru/get/9161/981986.4c/0_884f7_2f279b3a_or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2857496"/>
            <a:ext cx="3357586" cy="3473081"/>
          </a:xfrm>
          <a:prstGeom prst="rect">
            <a:avLst/>
          </a:prstGeom>
          <a:noFill/>
        </p:spPr>
      </p:pic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2643174" y="5500702"/>
            <a:ext cx="785818" cy="85725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571480"/>
            <a:ext cx="7643866" cy="413732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3600" dirty="0" smtClean="0"/>
              <a:t>Відгадай назву поезії Т. Шевченка</a:t>
            </a:r>
            <a:endParaRPr lang="ru-RU" sz="3600" dirty="0"/>
          </a:p>
        </p:txBody>
      </p:sp>
      <p:grpSp>
        <p:nvGrpSpPr>
          <p:cNvPr id="11" name="Группа 10"/>
          <p:cNvGrpSpPr/>
          <p:nvPr/>
        </p:nvGrpSpPr>
        <p:grpSpPr>
          <a:xfrm>
            <a:off x="2928926" y="2285992"/>
            <a:ext cx="5500726" cy="3000396"/>
            <a:chOff x="2928926" y="2285992"/>
            <a:chExt cx="5095616" cy="2712668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2928926" y="2285992"/>
              <a:ext cx="2000264" cy="132343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80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МИ</a:t>
              </a:r>
              <a:endParaRPr lang="ru-RU" sz="80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3571868" y="3429000"/>
              <a:ext cx="987771" cy="156966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96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Й</a:t>
              </a:r>
              <a:endParaRPr lang="ru-RU" sz="96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3214678" y="3500438"/>
              <a:ext cx="1643074" cy="1588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pic>
          <p:nvPicPr>
            <p:cNvPr id="13314" name="Picture 2" descr="http://xvatit.com/upload/medialibrary/1d0/1d0bd256331a1b8c1c4d631257e1c394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857752" y="2928934"/>
              <a:ext cx="3166790" cy="2043090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5643570" y="2571744"/>
              <a:ext cx="914033" cy="156966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96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’’</a:t>
              </a:r>
              <a:endParaRPr lang="ru-RU" sz="96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9" name="Управляющая кнопка: домой 8">
            <a:hlinkClick r:id="rId3" action="ppaction://hlinksldjump" highlightClick="1"/>
          </p:cNvPr>
          <p:cNvSpPr/>
          <p:nvPr/>
        </p:nvSpPr>
        <p:spPr>
          <a:xfrm>
            <a:off x="1928794" y="5572140"/>
            <a:ext cx="785818" cy="85725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</p:sld>
</file>

<file path=ppt/theme/theme1.xml><?xml version="1.0" encoding="utf-8"?>
<a:theme xmlns:a="http://schemas.openxmlformats.org/drawingml/2006/main" name="Watercolor [Showeet.com]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5087</TotalTime>
  <Words>810</Words>
  <Application>Microsoft Office PowerPoint</Application>
  <PresentationFormat>Экран (4:3)</PresentationFormat>
  <Paragraphs>275</Paragraphs>
  <Slides>49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Watercolor [Showeet.com]</vt:lpstr>
      <vt:lpstr>Світова велич українського поета.  Огляд вивченої поетичної спадщини Т.Шевченка</vt:lpstr>
      <vt:lpstr>Презентация PowerPoint</vt:lpstr>
      <vt:lpstr>Про те, що діялось на Україні 1768 року, розказую так, як чув од старих людей…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 якої поезії  Тараса Шевченка взято ці рядки? </vt:lpstr>
      <vt:lpstr>З якої поезії  Тараса Шевченка взято ці рядки? </vt:lpstr>
      <vt:lpstr>З якої поезії  Тараса Шевченка взято ці рядки? </vt:lpstr>
      <vt:lpstr>З якої поезії  Тараса Шевченка взято ці рядки? </vt:lpstr>
      <vt:lpstr>Продовжіть рядки…</vt:lpstr>
      <vt:lpstr>Розгляньте картину. Назвіть особу, зображену на картині, й автора картини. Дайте коротку інформацію про роль цієї особи, що на картині, у житті Т. Г. Шевченка</vt:lpstr>
      <vt:lpstr>Назвіть подію</vt:lpstr>
      <vt:lpstr>За поданими фактами із твору назвіть поезію  Т. Шевченка</vt:lpstr>
      <vt:lpstr>Герої із якого твору подані на слайді?</vt:lpstr>
      <vt:lpstr>На думку Т. Шевченка («Чигрине, Чигрине»), «Вкраїна надію в степу оддала»…</vt:lpstr>
      <vt:lpstr>До якого твору  Т. Шевченка може стати ілюстрацією ця картина?</vt:lpstr>
      <vt:lpstr>Як зображена на світлині споруда пов'язана з долею Шевченка?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Template - Watercolor</dc:title>
  <dc:creator>showeet.com</dc:creator>
  <cp:lastModifiedBy>SEWEN</cp:lastModifiedBy>
  <cp:revision>38</cp:revision>
  <dcterms:created xsi:type="dcterms:W3CDTF">2012-01-16T12:17:13Z</dcterms:created>
  <dcterms:modified xsi:type="dcterms:W3CDTF">2016-04-01T12:04:45Z</dcterms:modified>
  <cp:category>Templates</cp:category>
</cp:coreProperties>
</file>